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61" r:id="rId7"/>
    <p:sldId id="298" r:id="rId8"/>
    <p:sldId id="295" r:id="rId9"/>
    <p:sldId id="262" r:id="rId10"/>
    <p:sldId id="289" r:id="rId11"/>
    <p:sldId id="296" r:id="rId12"/>
    <p:sldId id="29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dell" initials="d" lastIdx="1" clrIdx="3">
    <p:extLst>
      <p:ext uri="{19B8F6BF-5375-455C-9EA6-DF929625EA0E}">
        <p15:presenceInfo xmlns:p15="http://schemas.microsoft.com/office/powerpoint/2012/main" userId="5e8d1bd66b57d9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B9B"/>
    <a:srgbClr val="FDFBF9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B2744-ED94-BBC9-300E-88EE5BE648A5}" v="97" dt="2023-12-22T17:54:34.25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>
        <p:scale>
          <a:sx n="66" d="100"/>
          <a:sy n="66" d="100"/>
        </p:scale>
        <p:origin x="1330" y="403"/>
      </p:cViewPr>
      <p:guideLst>
        <p:guide orient="horz" pos="1661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35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dell\OneDrive\Desktop\bdm%20ac\Billing%20Apr22--%2029%20mar23%2033%20div%20(Recovered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dell\OneDrive\Desktop\bdm%20ac\Billing%20Apr22--%2029%20mar23%2033%20div%20(Recovered).xlsx" TargetMode="External"/><Relationship Id="rId4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bdm%20ac\Billing%20Apr22--%2029%20mar23%2033%20div%20(Recovered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3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bdm%20ac\Billing%20Apr22--%2029%20mar23%2033%20div%20(Recovered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bdm%20ac\Billing%20Apr22--%2029%20mar23%2033%20div%20(Recovered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[Billing Apr22-- 29 mar23 33 div (Recovered).xlsx]Retailer vs Sales Unit!PivotTable1</c:name>
    <c:fmtId val="8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dirty="0"/>
              <a:t>Retailer wise Sales Unit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'Retailer vs Sales Unit'!$F$3:$F$4</c:f>
              <c:strCache>
                <c:ptCount val="1"/>
                <c:pt idx="0">
                  <c:v>EA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Unit'!$E$5:$E$10</c:f>
              <c:strCache>
                <c:ptCount val="5"/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Unit'!$F$5:$F$10</c:f>
              <c:numCache>
                <c:formatCode>General</c:formatCode>
                <c:ptCount val="5"/>
                <c:pt idx="0">
                  <c:v>269</c:v>
                </c:pt>
                <c:pt idx="1">
                  <c:v>12</c:v>
                </c:pt>
                <c:pt idx="2">
                  <c:v>16</c:v>
                </c:pt>
                <c:pt idx="3">
                  <c:v>69</c:v>
                </c:pt>
                <c:pt idx="4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B-469A-8D59-2A21A78CD72C}"/>
            </c:ext>
          </c:extLst>
        </c:ser>
        <c:ser>
          <c:idx val="1"/>
          <c:order val="1"/>
          <c:tx>
            <c:strRef>
              <c:f>'Retailer vs Sales Unit'!$G$3:$G$4</c:f>
              <c:strCache>
                <c:ptCount val="1"/>
                <c:pt idx="0">
                  <c:v>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Unit'!$E$5:$E$10</c:f>
              <c:strCache>
                <c:ptCount val="5"/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Unit'!$G$5:$G$10</c:f>
              <c:numCache>
                <c:formatCode>General</c:formatCode>
                <c:ptCount val="5"/>
                <c:pt idx="0">
                  <c:v>14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CB-469A-8D59-2A21A78CD72C}"/>
            </c:ext>
          </c:extLst>
        </c:ser>
        <c:ser>
          <c:idx val="2"/>
          <c:order val="2"/>
          <c:tx>
            <c:strRef>
              <c:f>'Retailer vs Sales Unit'!$H$3:$H$4</c:f>
              <c:strCache>
                <c:ptCount val="1"/>
                <c:pt idx="0">
                  <c:v>FT2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Unit'!$E$5:$E$10</c:f>
              <c:strCache>
                <c:ptCount val="5"/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Unit'!$H$5:$H$10</c:f>
              <c:numCache>
                <c:formatCode>General</c:formatCode>
                <c:ptCount val="5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CB-469A-8D59-2A21A78CD72C}"/>
            </c:ext>
          </c:extLst>
        </c:ser>
        <c:ser>
          <c:idx val="3"/>
          <c:order val="3"/>
          <c:tx>
            <c:strRef>
              <c:f>'Retailer vs Sales Unit'!$I$3:$I$4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Unit'!$E$5:$E$10</c:f>
              <c:strCache>
                <c:ptCount val="5"/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Unit'!$I$5:$I$10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3">
                  <c:v>1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CB-469A-8D59-2A21A78CD72C}"/>
            </c:ext>
          </c:extLst>
        </c:ser>
        <c:ser>
          <c:idx val="4"/>
          <c:order val="4"/>
          <c:tx>
            <c:strRef>
              <c:f>'Retailer vs Sales Unit'!$J$3:$J$4</c:f>
              <c:strCache>
                <c:ptCount val="1"/>
                <c:pt idx="0">
                  <c:v>M2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Unit'!$E$5:$E$10</c:f>
              <c:strCache>
                <c:ptCount val="5"/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Unit'!$J$5:$J$10</c:f>
              <c:numCache>
                <c:formatCode>General</c:formatCode>
                <c:ptCount val="5"/>
                <c:pt idx="0">
                  <c:v>22</c:v>
                </c:pt>
                <c:pt idx="1">
                  <c:v>5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CB-469A-8D59-2A21A78CD7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9356479"/>
        <c:axId val="949342751"/>
      </c:barChart>
      <c:catAx>
        <c:axId val="94935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Retailers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342751"/>
        <c:crosses val="autoZero"/>
        <c:auto val="1"/>
        <c:lblAlgn val="ctr"/>
        <c:lblOffset val="100"/>
        <c:noMultiLvlLbl val="0"/>
      </c:catAx>
      <c:valAx>
        <c:axId val="94934275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Sales Qty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94935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baseline="0" dirty="0">
                <a:effectLst/>
              </a:rPr>
              <a:t>Retailer Performance by Total Sales Volume</a:t>
            </a:r>
            <a:endParaRPr lang="en-IN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'Retailer vs Sales Unit'!$N$3:$N$4</c:f>
              <c:strCache>
                <c:ptCount val="2"/>
                <c:pt idx="0">
                  <c:v>Sales Unit</c:v>
                </c:pt>
                <c:pt idx="1">
                  <c:v>EA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Unit'!$N$5:$N$9</c:f>
              <c:numCache>
                <c:formatCode>General</c:formatCode>
                <c:ptCount val="5"/>
                <c:pt idx="0">
                  <c:v>269</c:v>
                </c:pt>
                <c:pt idx="1">
                  <c:v>12</c:v>
                </c:pt>
                <c:pt idx="2">
                  <c:v>16</c:v>
                </c:pt>
                <c:pt idx="3">
                  <c:v>69</c:v>
                </c:pt>
                <c:pt idx="4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1-404C-952E-EA6A0639A279}"/>
            </c:ext>
          </c:extLst>
        </c:ser>
        <c:ser>
          <c:idx val="1"/>
          <c:order val="1"/>
          <c:tx>
            <c:strRef>
              <c:f>'Retailer vs Sales Unit'!$O$3:$O$4</c:f>
              <c:strCache>
                <c:ptCount val="2"/>
                <c:pt idx="0">
                  <c:v>Sales Unit</c:v>
                </c:pt>
                <c:pt idx="1">
                  <c:v>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Unit'!$O$5:$O$9</c:f>
              <c:numCache>
                <c:formatCode>General</c:formatCode>
                <c:ptCount val="5"/>
                <c:pt idx="0">
                  <c:v>14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1-404C-952E-EA6A0639A279}"/>
            </c:ext>
          </c:extLst>
        </c:ser>
        <c:ser>
          <c:idx val="2"/>
          <c:order val="2"/>
          <c:tx>
            <c:strRef>
              <c:f>'Retailer vs Sales Unit'!$P$3:$P$4</c:f>
              <c:strCache>
                <c:ptCount val="2"/>
                <c:pt idx="0">
                  <c:v>Sales Unit</c:v>
                </c:pt>
                <c:pt idx="1">
                  <c:v>FT2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Unit'!$P$5:$P$9</c:f>
              <c:numCache>
                <c:formatCode>General</c:formatCode>
                <c:ptCount val="5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F1-404C-952E-EA6A0639A279}"/>
            </c:ext>
          </c:extLst>
        </c:ser>
        <c:ser>
          <c:idx val="3"/>
          <c:order val="3"/>
          <c:tx>
            <c:strRef>
              <c:f>'Retailer vs Sales Unit'!$Q$3:$Q$4</c:f>
              <c:strCache>
                <c:ptCount val="2"/>
                <c:pt idx="0">
                  <c:v>Sales Unit</c:v>
                </c:pt>
                <c:pt idx="1">
                  <c:v>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Unit'!$Q$5:$Q$9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3">
                  <c:v>1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F1-404C-952E-EA6A0639A279}"/>
            </c:ext>
          </c:extLst>
        </c:ser>
        <c:ser>
          <c:idx val="4"/>
          <c:order val="4"/>
          <c:tx>
            <c:strRef>
              <c:f>'Retailer vs Sales Unit'!$R$3:$R$4</c:f>
              <c:strCache>
                <c:ptCount val="2"/>
                <c:pt idx="0">
                  <c:v>Sales Unit</c:v>
                </c:pt>
                <c:pt idx="1">
                  <c:v>M2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Unit'!$R$5:$R$9</c:f>
              <c:numCache>
                <c:formatCode>General</c:formatCode>
                <c:ptCount val="5"/>
                <c:pt idx="0">
                  <c:v>22</c:v>
                </c:pt>
                <c:pt idx="1">
                  <c:v>5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1-404C-952E-EA6A0639A279}"/>
            </c:ext>
          </c:extLst>
        </c:ser>
        <c:ser>
          <c:idx val="5"/>
          <c:order val="5"/>
          <c:tx>
            <c:strRef>
              <c:f>'Retailer vs Sales Unit'!$S$3:$S$4</c:f>
              <c:strCache>
                <c:ptCount val="2"/>
                <c:pt idx="0">
                  <c:v>Sales Unit</c:v>
                </c:pt>
                <c:pt idx="1">
                  <c:v>Grand 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'Retailer vs Sales Unit'!$M$5:$M$9</c:f>
              <c:strCache>
                <c:ptCount val="5"/>
                <c:pt idx="0">
                  <c:v>NULL</c:v>
                </c:pt>
                <c:pt idx="1">
                  <c:v>082</c:v>
                </c:pt>
                <c:pt idx="2">
                  <c:v>083</c:v>
                </c:pt>
                <c:pt idx="3">
                  <c:v>087</c:v>
                </c:pt>
                <c:pt idx="4">
                  <c:v>095</c:v>
                </c:pt>
              </c:strCache>
            </c:strRef>
          </c:cat>
          <c:val>
            <c:numRef>
              <c:f>'Retailer vs Sales Unit'!$S$5:$S$9</c:f>
              <c:numCache>
                <c:formatCode>General</c:formatCode>
                <c:ptCount val="5"/>
                <c:pt idx="0">
                  <c:v>310</c:v>
                </c:pt>
                <c:pt idx="1">
                  <c:v>19</c:v>
                </c:pt>
                <c:pt idx="2">
                  <c:v>24</c:v>
                </c:pt>
                <c:pt idx="3">
                  <c:v>86</c:v>
                </c:pt>
                <c:pt idx="4">
                  <c:v>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F1-404C-952E-EA6A0639A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5375743"/>
        <c:axId val="685380319"/>
      </c:barChart>
      <c:catAx>
        <c:axId val="68537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380319"/>
        <c:crosses val="autoZero"/>
        <c:auto val="1"/>
        <c:lblAlgn val="ctr"/>
        <c:lblOffset val="100"/>
        <c:noMultiLvlLbl val="0"/>
      </c:catAx>
      <c:valAx>
        <c:axId val="685380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537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layout>
        <c:manualLayout>
          <c:xMode val="edge"/>
          <c:yMode val="edge"/>
          <c:x val="0.6630886642128313"/>
          <c:y val="0.36831475491735677"/>
          <c:w val="0.31261389367749148"/>
          <c:h val="0.456192591041585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Retailer Performance by Total Sales Value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'Retailer vs Sales Unit'!$U$32</c:f>
              <c:strCache>
                <c:ptCount val="1"/>
                <c:pt idx="0">
                  <c:v>EA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Unit'!$U$33:$U$37</c:f>
              <c:numCache>
                <c:formatCode>"₹"\ #,##0.00</c:formatCode>
                <c:ptCount val="5"/>
                <c:pt idx="0">
                  <c:v>42621094.600000001</c:v>
                </c:pt>
                <c:pt idx="1">
                  <c:v>3448022.6</c:v>
                </c:pt>
                <c:pt idx="2">
                  <c:v>884650</c:v>
                </c:pt>
                <c:pt idx="3">
                  <c:v>10855153.98</c:v>
                </c:pt>
                <c:pt idx="4">
                  <c:v>50827643.469999999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8-432B-BA4E-A5C7B2636906}"/>
            </c:ext>
          </c:extLst>
        </c:ser>
        <c:ser>
          <c:idx val="1"/>
          <c:order val="1"/>
          <c:tx>
            <c:strRef>
              <c:f>'Retailer vs Sales Unit'!$V$32</c:f>
              <c:strCache>
                <c:ptCount val="1"/>
                <c:pt idx="0">
                  <c:v>FT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Unit'!$V$33:$V$37</c:f>
              <c:numCache>
                <c:formatCode>General</c:formatCode>
                <c:ptCount val="5"/>
                <c:pt idx="0" formatCode="&quot;₹&quot;\ #,##0.00">
                  <c:v>0</c:v>
                </c:pt>
                <c:pt idx="2" formatCode="&quot;₹&quot;\ #,##0.00">
                  <c:v>0</c:v>
                </c:pt>
                <c:pt idx="3" formatCode="&quot;₹&quot;\ #,##0.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58-432B-BA4E-A5C7B2636906}"/>
            </c:ext>
          </c:extLst>
        </c:ser>
        <c:ser>
          <c:idx val="2"/>
          <c:order val="2"/>
          <c:tx>
            <c:strRef>
              <c:f>'Retailer vs Sales Unit'!$W$32</c:f>
              <c:strCache>
                <c:ptCount val="1"/>
                <c:pt idx="0">
                  <c:v>FT2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Unit'!$W$33:$W$37</c:f>
              <c:numCache>
                <c:formatCode>General</c:formatCode>
                <c:ptCount val="5"/>
                <c:pt idx="0" formatCode="&quot;₹&quot;\ #,##0.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58-432B-BA4E-A5C7B2636906}"/>
            </c:ext>
          </c:extLst>
        </c:ser>
        <c:ser>
          <c:idx val="3"/>
          <c:order val="3"/>
          <c:tx>
            <c:strRef>
              <c:f>'Retailer vs Sales Unit'!$X$32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Unit'!$X$33:$X$37</c:f>
              <c:numCache>
                <c:formatCode>"₹"\ #,##0.00</c:formatCode>
                <c:ptCount val="5"/>
                <c:pt idx="0">
                  <c:v>0</c:v>
                </c:pt>
                <c:pt idx="1">
                  <c:v>0</c:v>
                </c:pt>
                <c:pt idx="3">
                  <c:v>3900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58-432B-BA4E-A5C7B2636906}"/>
            </c:ext>
          </c:extLst>
        </c:ser>
        <c:ser>
          <c:idx val="4"/>
          <c:order val="4"/>
          <c:tx>
            <c:strRef>
              <c:f>'Retailer vs Sales Unit'!$Y$32</c:f>
              <c:strCache>
                <c:ptCount val="1"/>
                <c:pt idx="0">
                  <c:v>M2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Unit'!$Y$33:$Y$37</c:f>
              <c:numCache>
                <c:formatCode>"₹"\ #,##0.00</c:formatCode>
                <c:ptCount val="5"/>
                <c:pt idx="0">
                  <c:v>1074138.21</c:v>
                </c:pt>
                <c:pt idx="1">
                  <c:v>1040409.88</c:v>
                </c:pt>
                <c:pt idx="4">
                  <c:v>8426581.0500000007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58-432B-BA4E-A5C7B2636906}"/>
            </c:ext>
          </c:extLst>
        </c:ser>
        <c:ser>
          <c:idx val="5"/>
          <c:order val="5"/>
          <c:tx>
            <c:strRef>
              <c:f>'Retailer vs Sales Unit'!$Z$32</c:f>
              <c:strCache>
                <c:ptCount val="1"/>
                <c:pt idx="0">
                  <c:v>Grand 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2.4885215794306702E-2"/>
                  <c:y val="-4.276931301790964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658-432B-BA4E-A5C7B26369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'Retailer vs Sales Unit'!$T$33:$T$37</c:f>
              <c:numCache>
                <c:formatCode>General</c:formatCode>
                <c:ptCount val="5"/>
                <c:pt idx="1">
                  <c:v>82</c:v>
                </c:pt>
                <c:pt idx="2">
                  <c:v>83</c:v>
                </c:pt>
                <c:pt idx="3">
                  <c:v>87</c:v>
                </c:pt>
                <c:pt idx="4">
                  <c:v>95</c:v>
                </c:pt>
              </c:numCache>
            </c:numRef>
          </c:cat>
          <c:val>
            <c:numRef>
              <c:f>'Retailer vs Sales Unit'!$Z$33:$Z$37</c:f>
              <c:numCache>
                <c:formatCode>"₹"\ #,##0.00</c:formatCode>
                <c:ptCount val="5"/>
                <c:pt idx="0">
                  <c:v>43837500.810000002</c:v>
                </c:pt>
                <c:pt idx="1">
                  <c:v>4515252.4800000004</c:v>
                </c:pt>
                <c:pt idx="2">
                  <c:v>1374850</c:v>
                </c:pt>
                <c:pt idx="3">
                  <c:v>11197983.98</c:v>
                </c:pt>
                <c:pt idx="4">
                  <c:v>59327853.960000001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658-432B-BA4E-A5C7B2636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9618671"/>
        <c:axId val="479620751"/>
      </c:barChart>
      <c:catAx>
        <c:axId val="4796186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Retailers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20751"/>
        <c:crosses val="autoZero"/>
        <c:auto val="1"/>
        <c:lblAlgn val="ctr"/>
        <c:lblOffset val="100"/>
        <c:noMultiLvlLbl val="0"/>
      </c:catAx>
      <c:valAx>
        <c:axId val="479620751"/>
        <c:scaling>
          <c:orientation val="minMax"/>
          <c:max val="60000000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Total Sales Value</a:t>
                </a:r>
                <a:r>
                  <a:rPr lang="en-IN" baseline="0" dirty="0"/>
                  <a:t> in Lakhs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crossAx val="479618671"/>
        <c:crosses val="autoZero"/>
        <c:crossBetween val="between"/>
        <c:dispUnits>
          <c:builtInUnit val="hundredThousands"/>
        </c:dispUnits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Trends!$S$194:$S$208</cx:f>
        <cx:lvl ptCount="15">
          <cx:pt idx="0">Agriculture</cx:pt>
          <cx:pt idx="1">B2B</cx:pt>
          <cx:pt idx="2">CinemaThtrs/Multplx</cx:pt>
          <cx:pt idx="3">Dairy</cx:pt>
          <cx:pt idx="4">Dealers</cx:pt>
          <cx:pt idx="5">Departmental Stores</cx:pt>
          <cx:pt idx="6">Food Processing</cx:pt>
          <cx:pt idx="7">Hospitals</cx:pt>
          <cx:pt idx="8">Hotels &amp; Restaurant</cx:pt>
          <cx:pt idx="9">Ice Cream</cx:pt>
          <cx:pt idx="10">Non-Specific(Others)</cx:pt>
          <cx:pt idx="11">Pack House</cx:pt>
          <cx:pt idx="12">Pharma</cx:pt>
          <cx:pt idx="13">Poultry</cx:pt>
          <cx:pt idx="14">Retail</cx:pt>
        </cx:lvl>
      </cx:strDim>
      <cx:numDim type="val">
        <cx:f>Trends!$T$194:$T$208</cx:f>
        <cx:lvl ptCount="15" formatCode="General">
          <cx:pt idx="0">3820049.6899999999</cx:pt>
          <cx:pt idx="1">8663360</cx:pt>
          <cx:pt idx="2">466400</cx:pt>
          <cx:pt idx="3">3742900.21</cx:pt>
          <cx:pt idx="4">18160761.34</cx:pt>
          <cx:pt idx="5">1499322.9299999999</cx:pt>
          <cx:pt idx="6">30614117.200000003</cx:pt>
          <cx:pt idx="7">242000</cx:pt>
          <cx:pt idx="8">12022857.529999999</cx:pt>
          <cx:pt idx="9">1669903.6700000002</cx:pt>
          <cx:pt idx="10">188372</cx:pt>
          <cx:pt idx="11">7008312.5399999991</cx:pt>
          <cx:pt idx="12">8043112.3999999994</cx:pt>
          <cx:pt idx="13">1865203.72</cx:pt>
          <cx:pt idx="14">1037210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IN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/>
              </a:rPr>
              <a:t>High-Impact Segment (2022-23) by Sales Value in Crores</a:t>
            </a:r>
            <a:endParaRPr lang="en-US"/>
          </a:p>
        </cx:rich>
      </cx:tx>
    </cx:title>
    <cx:plotArea>
      <cx:plotAreaRegion>
        <cx:series layoutId="clusteredColumn" uniqueId="{9B0B09DC-D263-4634-B955-401E7035EADA}">
          <cx:tx>
            <cx:txData>
              <cx:f>Trends!$T$193</cx:f>
              <cx:v>21209558</cx:v>
            </cx:txData>
          </cx:tx>
          <cx:spPr>
            <a:solidFill>
              <a:srgbClr val="E6BB9B"/>
            </a:solidFill>
          </cx:spPr>
          <cx:dataLabels pos="outEnd">
            <cx:numFmt formatCode="₹ #,##0.00" sourceLinked="0"/>
            <cx:visibility seriesName="0" categoryName="0" value="1"/>
            <cx:separator>, </cx:separator>
          </cx:dataLabels>
          <cx:dataId val="0"/>
          <cx:layoutPr>
            <cx:aggregation/>
          </cx:layoutPr>
          <cx:axisId val="1"/>
        </cx:series>
        <cx:series layoutId="paretoLine" ownerIdx="0" uniqueId="{9441B2EE-DBE8-4BCB-B15E-20C7861D8427}">
          <cx:spPr>
            <a:ln>
              <a:solidFill>
                <a:schemeClr val="tx1"/>
              </a:solidFill>
            </a:ln>
          </cx:spPr>
          <cx:axisId val="2"/>
        </cx:series>
      </cx:plotAreaRegion>
      <cx:axis id="0">
        <cx:catScaling gapWidth="0"/>
        <cx:majorGridlines/>
        <cx:tickLabels/>
        <cx:spPr>
          <a:effectLst>
            <a:outerShdw blurRad="50800" dist="50800" dir="4800000" algn="ctr" rotWithShape="0">
              <a:srgbClr val="000000">
                <a:alpha val="43137"/>
              </a:srgbClr>
            </a:outerShdw>
          </a:effectLst>
        </cx:spPr>
      </cx:axis>
      <cx:axis id="1" hidden="1">
        <cx:valScaling/>
        <cx:units unit="tenMillions"/>
        <cx:majorGridlines/>
        <cx:tickLabels/>
        <cx:numFmt formatCode="₹ #,##0.00" sourceLinked="0"/>
      </cx:axis>
      <cx:axis id="2">
        <cx:valScaling max="1" min="0"/>
        <cx:units unit="percentage"/>
        <cx:tickLabels/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Trends!$AH$2:$AH$246</cx:f>
        <cx:lvl ptCount="245">
          <cx:pt idx="0">CDW060PP10006</cx:pt>
          <cx:pt idx="1">CDW060PP10169</cx:pt>
          <cx:pt idx="2">CDW060PP10170</cx:pt>
          <cx:pt idx="3">CDW060PP10171</cx:pt>
          <cx:pt idx="4">CDW060PP10172</cx:pt>
          <cx:pt idx="5">CDW060PP10173</cx:pt>
          <cx:pt idx="6">CDW060PP10191</cx:pt>
          <cx:pt idx="7">CDW060PP10192</cx:pt>
          <cx:pt idx="8">CDW060PP10202</cx:pt>
          <cx:pt idx="9">CDW060PP10338</cx:pt>
          <cx:pt idx="10">CDW060PP10339</cx:pt>
          <cx:pt idx="11">CDW060PP10393</cx:pt>
          <cx:pt idx="12">CDW060PP10406</cx:pt>
          <cx:pt idx="13">CDW060PP10453</cx:pt>
          <cx:pt idx="14">CDW060PP10454</cx:pt>
          <cx:pt idx="15">CDW060PP10515</cx:pt>
          <cx:pt idx="16">CDW060PP10550</cx:pt>
          <cx:pt idx="17">CDW060PP10623</cx:pt>
          <cx:pt idx="18">CDW060PP10624</cx:pt>
          <cx:pt idx="19">CDW060PP10625</cx:pt>
          <cx:pt idx="20">CDW060PP10668</cx:pt>
          <cx:pt idx="21">CDW060PP10669</cx:pt>
          <cx:pt idx="22">CDW060PP10670</cx:pt>
          <cx:pt idx="23">CDW060PP10671</cx:pt>
          <cx:pt idx="24">CDW060PP10698</cx:pt>
          <cx:pt idx="25">CDW060PP10718</cx:pt>
          <cx:pt idx="26">CDW060PP10773</cx:pt>
          <cx:pt idx="27">CDW060PP10800</cx:pt>
          <cx:pt idx="28">CDW060PP10823</cx:pt>
          <cx:pt idx="29">CDW060PP10824</cx:pt>
          <cx:pt idx="30">CDW060PP10833</cx:pt>
          <cx:pt idx="31">CDW060PP10856</cx:pt>
          <cx:pt idx="32">CDW060PP10857</cx:pt>
          <cx:pt idx="33">CDW060PP10926</cx:pt>
          <cx:pt idx="34">CDW060PP10937</cx:pt>
          <cx:pt idx="35">CDW060PP10952</cx:pt>
          <cx:pt idx="36">CDW060PP10953</cx:pt>
          <cx:pt idx="37">CDW060PP10966</cx:pt>
          <cx:pt idx="38">CDW060PP11026</cx:pt>
          <cx:pt idx="39">CDW060PP11071</cx:pt>
          <cx:pt idx="40">CDW060PP11072</cx:pt>
          <cx:pt idx="41">CDW060PP11073</cx:pt>
          <cx:pt idx="42">CDW060PP11086</cx:pt>
          <cx:pt idx="43">CDW060PP11087</cx:pt>
          <cx:pt idx="44">CDW060PP11101</cx:pt>
          <cx:pt idx="45">CDW060PP11217</cx:pt>
          <cx:pt idx="46">CDW060PP8139</cx:pt>
          <cx:pt idx="47">CDW060PP9051</cx:pt>
          <cx:pt idx="48">CDW060PP9148</cx:pt>
          <cx:pt idx="49">CDW060PP9149</cx:pt>
          <cx:pt idx="50">CDW060PP9150</cx:pt>
          <cx:pt idx="51">CDW060PP9178</cx:pt>
          <cx:pt idx="52">CDW060PP9180</cx:pt>
          <cx:pt idx="53">CDW060PP9191</cx:pt>
          <cx:pt idx="54">CDW060PP9234</cx:pt>
          <cx:pt idx="55">CDW060PP9235</cx:pt>
          <cx:pt idx="56">CDW060PP9274</cx:pt>
          <cx:pt idx="57">CDW060PP9330</cx:pt>
          <cx:pt idx="58">CDW060PP9357</cx:pt>
          <cx:pt idx="59">CDW060PP9359</cx:pt>
          <cx:pt idx="60">CDW060PP9360</cx:pt>
          <cx:pt idx="61">CDW060PP9366</cx:pt>
          <cx:pt idx="62">CDW060PP9367</cx:pt>
          <cx:pt idx="63">CDW060PP9368</cx:pt>
          <cx:pt idx="64">CDW060PP9369</cx:pt>
          <cx:pt idx="65">CDW060PP9370</cx:pt>
          <cx:pt idx="66">CDW060PP9371</cx:pt>
          <cx:pt idx="67">CDW060PP9431</cx:pt>
          <cx:pt idx="68">CDW060PP9432</cx:pt>
          <cx:pt idx="69">CDW060PP9433</cx:pt>
          <cx:pt idx="70">CDW060PP9434</cx:pt>
          <cx:pt idx="71">CDW060PP9435</cx:pt>
          <cx:pt idx="72">CDW060PP9436</cx:pt>
          <cx:pt idx="73">CDW060PP9437</cx:pt>
          <cx:pt idx="74">CDW060PP9438</cx:pt>
          <cx:pt idx="75">CDW060PP9439</cx:pt>
          <cx:pt idx="76">CDW060PP9465</cx:pt>
          <cx:pt idx="77">CDW060PP9466</cx:pt>
          <cx:pt idx="78">CDW060PP9467</cx:pt>
          <cx:pt idx="79">CDW060PP9498</cx:pt>
          <cx:pt idx="80">CDW060PP9499</cx:pt>
          <cx:pt idx="81">CDW060PP9500</cx:pt>
          <cx:pt idx="82">CDW060PP9501</cx:pt>
          <cx:pt idx="83">CDW060PP9502</cx:pt>
          <cx:pt idx="84">CDW060PP9503</cx:pt>
          <cx:pt idx="85">CDW060PP9598</cx:pt>
          <cx:pt idx="86">CDW060PP9599</cx:pt>
          <cx:pt idx="87">CDW060PP9600</cx:pt>
          <cx:pt idx="88">CDW060PP9615</cx:pt>
          <cx:pt idx="89">CDW060PP9699</cx:pt>
          <cx:pt idx="90">CDW060PP9700</cx:pt>
          <cx:pt idx="91">CDW060PP9701</cx:pt>
          <cx:pt idx="92">CDW060PP9702</cx:pt>
          <cx:pt idx="93">CDW060PP9703</cx:pt>
          <cx:pt idx="94">CDW060PP9718</cx:pt>
          <cx:pt idx="95">CDW060PP9732</cx:pt>
          <cx:pt idx="96">CDW060PP9733</cx:pt>
          <cx:pt idx="97">CDW060PP9761</cx:pt>
          <cx:pt idx="98">CDW060PP9797</cx:pt>
          <cx:pt idx="99">CDW060PP9798</cx:pt>
          <cx:pt idx="100">CDW060PP9799</cx:pt>
          <cx:pt idx="101">CDW060PP9800</cx:pt>
          <cx:pt idx="102">CDW060PP9901</cx:pt>
          <cx:pt idx="103">CDW060PP9934</cx:pt>
          <cx:pt idx="104">CDW060PP9935</cx:pt>
          <cx:pt idx="105">CDW060PP9970</cx:pt>
          <cx:pt idx="106">CDW060PP9971</cx:pt>
          <cx:pt idx="107">CDW060PP9972</cx:pt>
          <cx:pt idx="108">CDW060PS1302</cx:pt>
          <cx:pt idx="109">CDW060PS8300</cx:pt>
          <cx:pt idx="110">CDW060PS8329</cx:pt>
          <cx:pt idx="111">CDW060PS8382</cx:pt>
          <cx:pt idx="112">CDW060PS8403</cx:pt>
          <cx:pt idx="113">CDW060PS8423</cx:pt>
          <cx:pt idx="114">CDW060SS0525</cx:pt>
          <cx:pt idx="115">CDW060SS0526</cx:pt>
          <cx:pt idx="116">CDW060SS0527</cx:pt>
          <cx:pt idx="117">CDW060SS0528</cx:pt>
          <cx:pt idx="118">CDW060SS0529</cx:pt>
          <cx:pt idx="119">CDW080PP1073</cx:pt>
          <cx:pt idx="120">CDW080PP1157</cx:pt>
          <cx:pt idx="121">CDW080PP1223</cx:pt>
          <cx:pt idx="122">CDW100PP2159</cx:pt>
          <cx:pt idx="123">CDW100PP2178</cx:pt>
          <cx:pt idx="124">CDW100PP2229</cx:pt>
          <cx:pt idx="125">CDW100PP2288</cx:pt>
          <cx:pt idx="126">CDW100PP2289</cx:pt>
          <cx:pt idx="127">CDW100PP2290</cx:pt>
          <cx:pt idx="128">CDW100PP2301</cx:pt>
          <cx:pt idx="129">CDW100PP2360</cx:pt>
          <cx:pt idx="130">CDW100PP2363</cx:pt>
          <cx:pt idx="131">CDW100PP2373</cx:pt>
          <cx:pt idx="132">CDW100PP2397</cx:pt>
          <cx:pt idx="133">CDW100PP2398</cx:pt>
          <cx:pt idx="134">CDW100PP2477</cx:pt>
          <cx:pt idx="135">CDW100PP2486</cx:pt>
          <cx:pt idx="136">CDW100PP2533</cx:pt>
          <cx:pt idx="137">CDW100PP2647</cx:pt>
          <cx:pt idx="138">CDW100PP2664</cx:pt>
          <cx:pt idx="139">CDW100PP2708</cx:pt>
          <cx:pt idx="140">CDW100PP2710</cx:pt>
          <cx:pt idx="141">CDW100PP2834</cx:pt>
          <cx:pt idx="142">CDW100PP2864</cx:pt>
          <cx:pt idx="143">CDW100PP2873</cx:pt>
          <cx:pt idx="144">CDW100PP2948</cx:pt>
          <cx:pt idx="145">CDW100PS0584</cx:pt>
          <cx:pt idx="146">CDW100PS0724</cx:pt>
          <cx:pt idx="147">CDW100PS0746</cx:pt>
          <cx:pt idx="148">CDW100PS0770</cx:pt>
          <cx:pt idx="149">CDW100SS0038</cx:pt>
          <cx:pt idx="150">CDW100SS0039</cx:pt>
          <cx:pt idx="151">CDW127PS0212</cx:pt>
          <cx:pt idx="152">CN060PP4120</cx:pt>
          <cx:pt idx="153">CRAC-ZZ000001-00</cx:pt>
          <cx:pt idx="154">CRAC-ZZ000001-04</cx:pt>
          <cx:pt idx="155">CRAC-ZZ000001-05</cx:pt>
          <cx:pt idx="156">CRAC-ZZ000018-00</cx:pt>
          <cx:pt idx="157">CRAC-ZZ000018-04</cx:pt>
          <cx:pt idx="158">CRCO-DA000046-00</cx:pt>
          <cx:pt idx="159">CRCO-DA000047-00</cx:pt>
          <cx:pt idx="160">CRCO-EM000068-00</cx:pt>
          <cx:pt idx="161">CRCO-EM000086-00</cx:pt>
          <cx:pt idx="162">CRCO-EM000102-00</cx:pt>
          <cx:pt idx="163">CRDH-ZZ0000007-00</cx:pt>
          <cx:pt idx="164">CRDO-AC0000015-00</cx:pt>
          <cx:pt idx="165">CRDO-AC0000021-00</cx:pt>
          <cx:pt idx="166">CRDO-PU080PPPP-04</cx:pt>
          <cx:pt idx="167">CRDS-PI120PPSS-01</cx:pt>
          <cx:pt idx="168">CRDS-PU080GIGI-00</cx:pt>
          <cx:pt idx="169">CRDS-PU120PPPP-07</cx:pt>
          <cx:pt idx="170">CRDV-PU0400001-00</cx:pt>
          <cx:pt idx="171">CRIP-PI08004PP-00</cx:pt>
          <cx:pt idx="172">CRIP-PU01004PP-00</cx:pt>
          <cx:pt idx="173">CRIP-PU01204PP-00</cx:pt>
          <cx:pt idx="174">CRIP-PU0504PP-00</cx:pt>
          <cx:pt idx="175">CRIP-PU06004PP-00</cx:pt>
          <cx:pt idx="176">CRIP-PU060PPPP-00</cx:pt>
          <cx:pt idx="177">DA060PP5001</cx:pt>
          <cx:pt idx="178">DSA661R3-OA</cx:pt>
          <cx:pt idx="179">FBCH-GB016-00</cx:pt>
          <cx:pt idx="180">FBFL-GB002-00</cx:pt>
          <cx:pt idx="181">FBFL-GB003-00</cx:pt>
          <cx:pt idx="182">FBFL-SB014-00</cx:pt>
          <cx:pt idx="183">FBFL-SB015-00</cx:pt>
          <cx:pt idx="184">FBFL-SB016-00</cx:pt>
          <cx:pt idx="185">INPS-ZZ40ZZ050-00</cx:pt>
          <cx:pt idx="186">KORAL12FGDP</cx:pt>
          <cx:pt idx="187">KORAL18CDL</cx:pt>
          <cx:pt idx="188">MCRCO-EM0000133-00</cx:pt>
          <cx:pt idx="189">MCRCO-EM0000134-00</cx:pt>
          <cx:pt idx="190">MCRCO-FR0000063-00</cx:pt>
          <cx:pt idx="191">MCRDO-AC0000026-00</cx:pt>
          <cx:pt idx="192">MCRDO-SLD000086-00</cx:pt>
          <cx:pt idx="193">MCRDS-PU080PPPP-56</cx:pt>
          <cx:pt idx="194">MCREV-ST0000239-00</cx:pt>
          <cx:pt idx="195">MCREV-ST0000244-00</cx:pt>
          <cx:pt idx="196">MCREV-ST0000245-00</cx:pt>
          <cx:pt idx="197">MCREV-ST0000246-00</cx:pt>
          <cx:pt idx="198">MCRIP-PU11504PP-00</cx:pt>
          <cx:pt idx="199">MHDSS-CU0000002-00</cx:pt>
          <cx:pt idx="200">PC060PP4000</cx:pt>
          <cx:pt idx="201">PC060PP4340</cx:pt>
          <cx:pt idx="202">PC060PP4460</cx:pt>
          <cx:pt idx="203">PC080PS4460</cx:pt>
          <cx:pt idx="204">PC100PP4000</cx:pt>
          <cx:pt idx="205">PF060GI4000</cx:pt>
          <cx:pt idx="206">PLCSD-B033-00</cx:pt>
          <cx:pt idx="207">PLCSD-B034-00</cx:pt>
          <cx:pt idx="208">PW060PP4000</cx:pt>
          <cx:pt idx="209">PW060PP4460</cx:pt>
          <cx:pt idx="210">PW060SS4460</cx:pt>
          <cx:pt idx="211">PW080PS4460</cx:pt>
          <cx:pt idx="212">RUAH00612KP-I</cx:pt>
          <cx:pt idx="213">RUAH00612KP-O</cx:pt>
          <cx:pt idx="214">RUAH00614KP-I</cx:pt>
          <cx:pt idx="215">RUAH01012KP-I</cx:pt>
          <cx:pt idx="216">RUAH01012KP-O</cx:pt>
          <cx:pt idx="217">RUAH01014KP-I</cx:pt>
          <cx:pt idx="218">RUAH01015KP-I</cx:pt>
          <cx:pt idx="219">RUAH01015KP-O</cx:pt>
          <cx:pt idx="220">RUAH01514KP-I</cx:pt>
          <cx:pt idx="221">RUAH02012KP-O</cx:pt>
          <cx:pt idx="222">RUAH02014KP-I</cx:pt>
          <cx:pt idx="223">RUAH02015KP-I</cx:pt>
          <cx:pt idx="224">RUAH03012CS-O</cx:pt>
          <cx:pt idx="225">RUAH04012CS-I-N</cx:pt>
          <cx:pt idx="226">RUAH04012CS-O</cx:pt>
          <cx:pt idx="227">RUAH04014CS-I-N</cx:pt>
          <cx:pt idx="228">RUAH06022CS-I-N</cx:pt>
          <cx:pt idx="229">RUAH08022CS-I-N</cx:pt>
          <cx:pt idx="230">RUAHOP0614</cx:pt>
          <cx:pt idx="231">RUAHOP1014</cx:pt>
          <cx:pt idx="232">RUAHOP1514</cx:pt>
          <cx:pt idx="233">RUAHOS2014</cx:pt>
          <cx:pt idx="234">RUAHOS4014</cx:pt>
          <cx:pt idx="235">RUAL00614-I-N</cx:pt>
          <cx:pt idx="236">RUAL00614P-O</cx:pt>
          <cx:pt idx="237">RUAL00614S-O</cx:pt>
          <cx:pt idx="238">RUAL00614S-O-N1</cx:pt>
          <cx:pt idx="239">RUAL00914-I-N</cx:pt>
          <cx:pt idx="240">RUAL00914S-O-N1</cx:pt>
          <cx:pt idx="241">RUAL01214-I-N</cx:pt>
          <cx:pt idx="242">RUAL01214S-O-N1</cx:pt>
          <cx:pt idx="243">ZINST_CHG</cx:pt>
          <cx:pt idx="244">ZINST_CUPI_M</cx:pt>
        </cx:lvl>
      </cx:strDim>
      <cx:numDim type="size">
        <cx:f>Trends!$AI$2:$AI$246</cx:f>
        <cx:lvl ptCount="245" formatCode="&quot;₹&quot;\ #,##0.00">
          <cx:pt idx="0">131268</cx:pt>
          <cx:pt idx="1">272657.29999999999</cx:pt>
          <cx:pt idx="2">272657.29999999999</cx:pt>
          <cx:pt idx="3">272657.29999999999</cx:pt>
          <cx:pt idx="4">272657.29999999999</cx:pt>
          <cx:pt idx="5">90200</cx:pt>
          <cx:pt idx="6">126541</cx:pt>
          <cx:pt idx="7">126541</cx:pt>
          <cx:pt idx="8">122263</cx:pt>
          <cx:pt idx="9">91502</cx:pt>
          <cx:pt idx="10">139000</cx:pt>
          <cx:pt idx="11">99208.669999999998</cx:pt>
          <cx:pt idx="12">230278.72</cx:pt>
          <cx:pt idx="13">150345</cx:pt>
          <cx:pt idx="14">385519.64000000001</cx:pt>
          <cx:pt idx="15">111343.60000000001</cx:pt>
          <cx:pt idx="16">451086</cx:pt>
          <cx:pt idx="17">312295</cx:pt>
          <cx:pt idx="18">132780</cx:pt>
          <cx:pt idx="19">117830</cx:pt>
          <cx:pt idx="20">370106.37</cx:pt>
          <cx:pt idx="21">366246.46000000002</cx:pt>
          <cx:pt idx="22">245967.32000000001</cx:pt>
          <cx:pt idx="23">348456</cx:pt>
          <cx:pt idx="24">189057</cx:pt>
          <cx:pt idx="25">175884</cx:pt>
          <cx:pt idx="26">317314.25</cx:pt>
          <cx:pt idx="27">801648.59999999998</cx:pt>
          <cx:pt idx="28">98103.600000000006</cx:pt>
          <cx:pt idx="29">291200</cx:pt>
          <cx:pt idx="30">337109.40000000002</cx:pt>
          <cx:pt idx="31">118919</cx:pt>
          <cx:pt idx="32">118238</cx:pt>
          <cx:pt idx="33">71857.050000000003</cx:pt>
          <cx:pt idx="34">203918.92000000001</cx:pt>
          <cx:pt idx="35">97945</cx:pt>
          <cx:pt idx="36">95350</cx:pt>
          <cx:pt idx="37">126206</cx:pt>
          <cx:pt idx="38">151230</cx:pt>
          <cx:pt idx="39">134882.12</cx:pt>
          <cx:pt idx="40">134882.12</cx:pt>
          <cx:pt idx="41">305873</cx:pt>
          <cx:pt idx="42">128491</cx:pt>
          <cx:pt idx="43">128491</cx:pt>
          <cx:pt idx="44">114882</cx:pt>
          <cx:pt idx="45">655256</cx:pt>
          <cx:pt idx="46">262256.12</cx:pt>
          <cx:pt idx="47">162000</cx:pt>
          <cx:pt idx="48">109991</cx:pt>
          <cx:pt idx="49">105484.47</cx:pt>
          <cx:pt idx="50">250000</cx:pt>
          <cx:pt idx="51">230000</cx:pt>
          <cx:pt idx="52">216675</cx:pt>
          <cx:pt idx="53">99501</cx:pt>
          <cx:pt idx="54">203889</cx:pt>
          <cx:pt idx="55">130000</cx:pt>
          <cx:pt idx="56">222575</cx:pt>
          <cx:pt idx="57">131547</cx:pt>
          <cx:pt idx="58">102123</cx:pt>
          <cx:pt idx="59">170560</cx:pt>
          <cx:pt idx="60">178566</cx:pt>
          <cx:pt idx="61">115094</cx:pt>
          <cx:pt idx="62">115094</cx:pt>
          <cx:pt idx="63">115094</cx:pt>
          <cx:pt idx="64">115094</cx:pt>
          <cx:pt idx="65">115094</cx:pt>
          <cx:pt idx="66">115094</cx:pt>
          <cx:pt idx="67">115094</cx:pt>
          <cx:pt idx="68">115094</cx:pt>
          <cx:pt idx="69">115094</cx:pt>
          <cx:pt idx="70">115094</cx:pt>
          <cx:pt idx="71">115094</cx:pt>
          <cx:pt idx="72">115094</cx:pt>
          <cx:pt idx="73">115094</cx:pt>
          <cx:pt idx="74">115094</cx:pt>
          <cx:pt idx="75">115094</cx:pt>
          <cx:pt idx="76">223858</cx:pt>
          <cx:pt idx="77">110266</cx:pt>
          <cx:pt idx="78">259067.70000000001</cx:pt>
          <cx:pt idx="79">143941</cx:pt>
          <cx:pt idx="80">91140.520000000004</cx:pt>
          <cx:pt idx="81">66748.899999999994</cx:pt>
          <cx:pt idx="82">82558.800000000003</cx:pt>
          <cx:pt idx="83">124162</cx:pt>
          <cx:pt idx="84">257232.45000000001</cx:pt>
          <cx:pt idx="85">913716.40000000002</cx:pt>
          <cx:pt idx="86">131949</cx:pt>
          <cx:pt idx="87">135000</cx:pt>
          <cx:pt idx="88">119991</cx:pt>
          <cx:pt idx="89">82146.899999999994</cx:pt>
          <cx:pt idx="90">107192</cx:pt>
          <cx:pt idx="91">471473</cx:pt>
          <cx:pt idx="92">101109.17</cx:pt>
          <cx:pt idx="93">131720</cx:pt>
          <cx:pt idx="94">158770.48000000001</cx:pt>
          <cx:pt idx="95">75388.5</cx:pt>
          <cx:pt idx="96">246270.20000000001</cx:pt>
          <cx:pt idx="97">142156.03</cx:pt>
          <cx:pt idx="98">96269</cx:pt>
          <cx:pt idx="99">106846.2</cx:pt>
          <cx:pt idx="100">132542.10000000001</cx:pt>
          <cx:pt idx="101">680417</cx:pt>
          <cx:pt idx="102">115146</cx:pt>
          <cx:pt idx="103">941028</cx:pt>
          <cx:pt idx="104">190590</cx:pt>
          <cx:pt idx="105">1290000</cx:pt>
          <cx:pt idx="106">105097.60000000001</cx:pt>
          <cx:pt idx="107">94213</cx:pt>
          <cx:pt idx="108">242000</cx:pt>
          <cx:pt idx="109">189700</cx:pt>
          <cx:pt idx="110">167522</cx:pt>
          <cx:pt idx="111">149721</cx:pt>
          <cx:pt idx="112">108276</cx:pt>
          <cx:pt idx="113">143532.39999999999</cx:pt>
          <cx:pt idx="114">260869.5</cx:pt>
          <cx:pt idx="115">197676</cx:pt>
          <cx:pt idx="116">251312.39999999999</cx:pt>
          <cx:pt idx="117">194850</cx:pt>
          <cx:pt idx="118">171235.79999999999</cx:pt>
          <cx:pt idx="119">405150</cx:pt>
          <cx:pt idx="120">676820</cx:pt>
          <cx:pt idx="121">400398.71999999997</cx:pt>
          <cx:pt idx="122">109334.7</cx:pt>
          <cx:pt idx="123">172806.35999999999</cx:pt>
          <cx:pt idx="124">162319</cx:pt>
          <cx:pt idx="125">171133</cx:pt>
          <cx:pt idx="126">82748.199999999997</cx:pt>
          <cx:pt idx="127">88762.320000000007</cx:pt>
          <cx:pt idx="128">144237.60000000001</cx:pt>
          <cx:pt idx="129">186284.57999999999</cx:pt>
          <cx:pt idx="130">143680.60000000001</cx:pt>
          <cx:pt idx="131">327214.72999999998</cx:pt>
          <cx:pt idx="132">159487.20000000001</cx:pt>
          <cx:pt idx="133">182454.29999999999</cx:pt>
          <cx:pt idx="134">139540</cx:pt>
          <cx:pt idx="135">138066</cx:pt>
          <cx:pt idx="136">223535.13</cx:pt>
          <cx:pt idx="137">156357.38</cx:pt>
          <cx:pt idx="138">104000</cx:pt>
          <cx:pt idx="139">216582</cx:pt>
          <cx:pt idx="140">143654.60999999999</cx:pt>
          <cx:pt idx="141">181122.22</cx:pt>
          <cx:pt idx="142">124227.60000000001</cx:pt>
          <cx:pt idx="143">200534.79999999999</cx:pt>
          <cx:pt idx="144">175000</cx:pt>
          <cx:pt idx="145">192873</cx:pt>
          <cx:pt idx="146">191640</cx:pt>
          <cx:pt idx="147">120029</cx:pt>
          <cx:pt idx="148">168374.79999999999</cx:pt>
          <cx:pt idx="149">250689.60000000001</cx:pt>
          <cx:pt idx="150">182207.70000000001</cx:pt>
          <cx:pt idx="151">584720.41000000003</cx:pt>
          <cx:pt idx="152">21022</cx:pt>
          <cx:pt idx="153">5600</cx:pt>
          <cx:pt idx="154">40913.800000000003</cx:pt>
          <cx:pt idx="155">25497</cx:pt>
          <cx:pt idx="156">354904</cx:pt>
          <cx:pt idx="157">293211</cx:pt>
          <cx:pt idx="158">76360</cx:pt>
          <cx:pt idx="159">108680</cx:pt>
          <cx:pt idx="160">105000</cx:pt>
          <cx:pt idx="161">1679900</cx:pt>
          <cx:pt idx="162">39350</cx:pt>
          <cx:pt idx="163">39216</cx:pt>
          <cx:pt idx="164">229260</cx:pt>
          <cx:pt idx="165">35000</cx:pt>
          <cx:pt idx="166">935830</cx:pt>
          <cx:pt idx="167">108560</cx:pt>
          <cx:pt idx="168">255876.48000000001</cx:pt>
          <cx:pt idx="169">191811.84</cx:pt>
          <cx:pt idx="170">373732.72999999998</cx:pt>
          <cx:pt idx="171">947290.95999999996</cx:pt>
          <cx:pt idx="172">1782010</cx:pt>
          <cx:pt idx="173">2161032.3599999999</cx:pt>
          <cx:pt idx="174">738292.80000000005</cx:pt>
          <cx:pt idx="175">1347717</cx:pt>
          <cx:pt idx="176">323136</cx:pt>
          <cx:pt idx="177">120600</cx:pt>
          <cx:pt idx="178">419400</cx:pt>
          <cx:pt idx="179">8360</cx:pt>
          <cx:pt idx="180">2720</cx:pt>
          <cx:pt idx="181">22733</cx:pt>
          <cx:pt idx="182">25726.959999999999</cx:pt>
          <cx:pt idx="183">4640</cx:pt>
          <cx:pt idx="184">14592</cx:pt>
          <cx:pt idx="185">2509051.3400000003</cx:pt>
          <cx:pt idx="186">12360501.5</cx:pt>
          <cx:pt idx="187">17291988.5</cx:pt>
          <cx:pt idx="188">1163413.8</cx:pt>
          <cx:pt idx="189">60000</cx:pt>
          <cx:pt idx="190">1785000</cx:pt>
          <cx:pt idx="191">28060</cx:pt>
          <cx:pt idx="192">29571.599999999999</cx:pt>
          <cx:pt idx="193">102275.10000000001</cx:pt>
          <cx:pt idx="194">701538</cx:pt>
          <cx:pt idx="195">796416</cx:pt>
          <cx:pt idx="196">387004</cx:pt>
          <cx:pt idx="197">1011500</cx:pt>
          <cx:pt idx="198">197090.92999999999</cx:pt>
          <cx:pt idx="199">137495.10000000001</cx:pt>
          <cx:pt idx="200">15497.26</cx:pt>
          <cx:pt idx="201">31784.620000000003</cx:pt>
          <cx:pt idx="202">7918.3999999999996</cx:pt>
          <cx:pt idx="203">82152.800000000003</cx:pt>
          <cx:pt idx="204">13166.32</cx:pt>
          <cx:pt idx="205">11719.559999999999</cx:pt>
          <cx:pt idx="206">6380.4799999999996</cx:pt>
          <cx:pt idx="207">1305</cx:pt>
          <cx:pt idx="208">43160.400000000001</cx:pt>
          <cx:pt idx="209">187243.84</cx:pt>
          <cx:pt idx="210">37588.550000000003</cx:pt>
          <cx:pt idx="211">84254</cx:pt>
          <cx:pt idx="212">202917</cx:pt>
          <cx:pt idx="213">221416.5</cx:pt>
          <cx:pt idx="214">17000</cx:pt>
          <cx:pt idx="215">2048726.5</cx:pt>
          <cx:pt idx="216">1836420.5</cx:pt>
          <cx:pt idx="217">206510</cx:pt>
          <cx:pt idx="218">3644914</cx:pt>
          <cx:pt idx="219">2648871.5</cx:pt>
          <cx:pt idx="220">1050195</cx:pt>
          <cx:pt idx="221">3136376.2000000002</cx:pt>
          <cx:pt idx="222">334852</cx:pt>
          <cx:pt idx="223">3329719</cx:pt>
          <cx:pt idx="224">163780</cx:pt>
          <cx:pt idx="225">2699571.5</cx:pt>
          <cx:pt idx="226">4473271.2000000002</cx:pt>
          <cx:pt idx="227">1132062</cx:pt>
          <cx:pt idx="228">123215</cx:pt>
          <cx:pt idx="229">1090654.5600000001</cx:pt>
          <cx:pt idx="230">24000</cx:pt>
          <cx:pt idx="231">202765</cx:pt>
          <cx:pt idx="232">859536</cx:pt>
          <cx:pt idx="233">304085</cx:pt>
          <cx:pt idx="234">910932</cx:pt>
          <cx:pt idx="235">717466.5</cx:pt>
          <cx:pt idx="236">80750</cx:pt>
          <cx:pt idx="237">399720</cx:pt>
          <cx:pt idx="238">119520</cx:pt>
          <cx:pt idx="239">822577</cx:pt>
          <cx:pt idx="240">444550</cx:pt>
          <cx:pt idx="241">476674</cx:pt>
          <cx:pt idx="242">807158</cx:pt>
          <cx:pt idx="243">1561722</cx:pt>
          <cx:pt idx="244">992050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 dirty="0" smtClean="0"/>
              <a:t>Tree Map of </a:t>
            </a:r>
            <a:r>
              <a:rPr lang="en-US" dirty="0"/>
              <a:t>Models</a:t>
            </a:r>
          </a:p>
        </cx:rich>
      </cx:tx>
    </cx:title>
    <cx:plotArea>
      <cx:plotAreaRegion>
        <cx:series layoutId="treemap" uniqueId="{B82A7B32-9782-4FD1-9731-01F236812518}">
          <cx:dataLabels pos="inEnd">
            <cx:numFmt formatCode="₹ #,##0.00" sourceLinked="0"/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</cx:plotAreaRegion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[Billing Apr22-- 29 mar23 33 div (Recovered).xlsx]Trends!PivotTable21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Sales</a:t>
            </a:r>
            <a:r>
              <a:rPr lang="en-US" baseline="0" dirty="0"/>
              <a:t> Value </a:t>
            </a:r>
            <a:r>
              <a:rPr lang="en-US" baseline="0" dirty="0" smtClean="0"/>
              <a:t>in Crores (2022-23)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Trends!$I$166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E6BB9B"/>
              </a:solidFill>
              <a:round/>
            </a:ln>
            <a:effectLst/>
          </c:spPr>
          <c:marker>
            <c:symbol val="none"/>
          </c:marker>
          <c:dLbls>
            <c:numFmt formatCode="&quot;₹&quot;\ 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Trends!$H$167:$H$188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Trends!$I$167:$I$188</c:f>
              <c:numCache>
                <c:formatCode>"₹"\ #,##0.00</c:formatCode>
                <c:ptCount val="14"/>
                <c:pt idx="0">
                  <c:v>188372</c:v>
                </c:pt>
                <c:pt idx="1">
                  <c:v>359628</c:v>
                </c:pt>
                <c:pt idx="2">
                  <c:v>3598101.43</c:v>
                </c:pt>
                <c:pt idx="3">
                  <c:v>10787286</c:v>
                </c:pt>
                <c:pt idx="4">
                  <c:v>24321789.009999998</c:v>
                </c:pt>
                <c:pt idx="5">
                  <c:v>33211430.340000004</c:v>
                </c:pt>
                <c:pt idx="6">
                  <c:v>5851541.7000000002</c:v>
                </c:pt>
                <c:pt idx="7">
                  <c:v>10478817.359999999</c:v>
                </c:pt>
                <c:pt idx="8">
                  <c:v>1972130.93</c:v>
                </c:pt>
                <c:pt idx="9">
                  <c:v>7771656.25</c:v>
                </c:pt>
                <c:pt idx="10">
                  <c:v>7380371.2100000009</c:v>
                </c:pt>
                <c:pt idx="11">
                  <c:v>2276853.14</c:v>
                </c:pt>
                <c:pt idx="12">
                  <c:v>6430862.8200000003</c:v>
                </c:pt>
                <c:pt idx="13">
                  <c:v>5624601.04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A8-4DA8-8158-B0677C712B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5219855"/>
        <c:axId val="145204463"/>
      </c:lineChart>
      <c:catAx>
        <c:axId val="14521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4463"/>
        <c:crosses val="autoZero"/>
        <c:auto val="1"/>
        <c:lblAlgn val="ctr"/>
        <c:lblOffset val="100"/>
        <c:noMultiLvlLbl val="0"/>
      </c:catAx>
      <c:valAx>
        <c:axId val="145204463"/>
        <c:scaling>
          <c:orientation val="minMax"/>
        </c:scaling>
        <c:delete val="1"/>
        <c:axPos val="l"/>
        <c:numFmt formatCode="&quot;₹&quot;\ #,##0.00" sourceLinked="1"/>
        <c:majorTickMark val="none"/>
        <c:minorTickMark val="none"/>
        <c:tickLblPos val="nextTo"/>
        <c:crossAx val="145219855"/>
        <c:crosses val="autoZero"/>
        <c:crossBetween val="between"/>
        <c:dispUnits>
          <c:builtInUnit val="ten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[Billing Apr22-- 29 mar23 33 div (Recovered).xlsx]Trends!PivotTable19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/>
              <a:t>Total Sales Value in Crores (2022-23)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Trends!$J$79:$J$80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Trends!$J$81:$J$102</c:f>
              <c:numCache>
                <c:formatCode>#,##0.00</c:formatCode>
                <c:ptCount val="14"/>
                <c:pt idx="4">
                  <c:v>11925998</c:v>
                </c:pt>
                <c:pt idx="5">
                  <c:v>9928617</c:v>
                </c:pt>
                <c:pt idx="6">
                  <c:v>-417491</c:v>
                </c:pt>
                <c:pt idx="7">
                  <c:v>-240389</c:v>
                </c:pt>
                <c:pt idx="9">
                  <c:v>204696</c:v>
                </c:pt>
                <c:pt idx="10">
                  <c:v>-199873</c:v>
                </c:pt>
                <c:pt idx="11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69-43DE-85E8-DE312C559A99}"/>
            </c:ext>
          </c:extLst>
        </c:ser>
        <c:ser>
          <c:idx val="1"/>
          <c:order val="1"/>
          <c:tx>
            <c:strRef>
              <c:f>Trends!$K$79:$K$80</c:f>
              <c:strCache>
                <c:ptCount val="1"/>
                <c:pt idx="0">
                  <c:v>Agriculture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Trends!$K$81:$K$102</c:f>
              <c:numCache>
                <c:formatCode>#,##0.00</c:formatCode>
                <c:ptCount val="14"/>
                <c:pt idx="4">
                  <c:v>2887666.76</c:v>
                </c:pt>
                <c:pt idx="8">
                  <c:v>932382.92999999993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69-43DE-85E8-DE312C559A99}"/>
            </c:ext>
          </c:extLst>
        </c:ser>
        <c:ser>
          <c:idx val="2"/>
          <c:order val="2"/>
          <c:tx>
            <c:strRef>
              <c:f>Trends!$L$79:$L$80</c:f>
              <c:strCache>
                <c:ptCount val="1"/>
                <c:pt idx="0">
                  <c:v>B2B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Trends!$L$81:$L$102</c:f>
              <c:numCache>
                <c:formatCode>#,##0.00</c:formatCode>
                <c:ptCount val="14"/>
                <c:pt idx="3">
                  <c:v>3794602</c:v>
                </c:pt>
                <c:pt idx="5">
                  <c:v>3509058</c:v>
                </c:pt>
                <c:pt idx="6">
                  <c:v>1125336</c:v>
                </c:pt>
                <c:pt idx="8">
                  <c:v>34491</c:v>
                </c:pt>
                <c:pt idx="10">
                  <c:v>199873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69-43DE-85E8-DE312C559A99}"/>
            </c:ext>
          </c:extLst>
        </c:ser>
        <c:ser>
          <c:idx val="3"/>
          <c:order val="3"/>
          <c:tx>
            <c:strRef>
              <c:f>Trends!$M$79:$M$80</c:f>
              <c:strCache>
                <c:ptCount val="1"/>
                <c:pt idx="0">
                  <c:v>CinemaThtrs/Multplx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Trends!$M$81:$M$102</c:f>
              <c:numCache>
                <c:formatCode>#,##0.00</c:formatCode>
                <c:ptCount val="14"/>
                <c:pt idx="10">
                  <c:v>466400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69-43DE-85E8-DE312C559A99}"/>
            </c:ext>
          </c:extLst>
        </c:ser>
        <c:ser>
          <c:idx val="4"/>
          <c:order val="4"/>
          <c:tx>
            <c:strRef>
              <c:f>Trends!$N$79:$N$80</c:f>
              <c:strCache>
                <c:ptCount val="1"/>
                <c:pt idx="0">
                  <c:v>Dairy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Trends!$N$81:$N$102</c:f>
              <c:numCache>
                <c:formatCode>#,##0.00</c:formatCode>
                <c:ptCount val="14"/>
                <c:pt idx="9">
                  <c:v>3742900.21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69-43DE-85E8-DE312C559A99}"/>
            </c:ext>
          </c:extLst>
        </c:ser>
        <c:ser>
          <c:idx val="5"/>
          <c:order val="5"/>
          <c:tx>
            <c:strRef>
              <c:f>Trends!$O$79:$O$80</c:f>
              <c:strCache>
                <c:ptCount val="1"/>
                <c:pt idx="0">
                  <c:v>Dealers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Trends!$O$81:$O$102</c:f>
              <c:numCache>
                <c:formatCode>#,##0.00</c:formatCode>
                <c:ptCount val="14"/>
                <c:pt idx="2">
                  <c:v>242950</c:v>
                </c:pt>
                <c:pt idx="3">
                  <c:v>2306356</c:v>
                </c:pt>
                <c:pt idx="4">
                  <c:v>1991476</c:v>
                </c:pt>
                <c:pt idx="5">
                  <c:v>4972111.3599999994</c:v>
                </c:pt>
                <c:pt idx="7">
                  <c:v>2766060.96</c:v>
                </c:pt>
                <c:pt idx="9">
                  <c:v>223000</c:v>
                </c:pt>
                <c:pt idx="10">
                  <c:v>1730773.3599999996</c:v>
                </c:pt>
                <c:pt idx="11">
                  <c:v>-56012</c:v>
                </c:pt>
                <c:pt idx="12">
                  <c:v>3549844.58</c:v>
                </c:pt>
                <c:pt idx="13">
                  <c:v>434201.07999999996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669-43DE-85E8-DE312C559A99}"/>
            </c:ext>
          </c:extLst>
        </c:ser>
        <c:ser>
          <c:idx val="6"/>
          <c:order val="6"/>
          <c:tx>
            <c:strRef>
              <c:f>Trends!$P$79:$P$80</c:f>
              <c:strCache>
                <c:ptCount val="1"/>
                <c:pt idx="0">
                  <c:v>Departmental Stores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Trends!$P$81:$P$102</c:f>
              <c:numCache>
                <c:formatCode>#,##0.00</c:formatCode>
                <c:ptCount val="14"/>
                <c:pt idx="1">
                  <c:v>359628</c:v>
                </c:pt>
                <c:pt idx="9">
                  <c:v>1139694.93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69-43DE-85E8-DE312C559A99}"/>
            </c:ext>
          </c:extLst>
        </c:ser>
        <c:ser>
          <c:idx val="7"/>
          <c:order val="7"/>
          <c:tx>
            <c:strRef>
              <c:f>Trends!$Q$79:$Q$80</c:f>
              <c:strCache>
                <c:ptCount val="1"/>
                <c:pt idx="0">
                  <c:v>Food Processing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Trends!$Q$81:$Q$102</c:f>
              <c:numCache>
                <c:formatCode>#,##0.00</c:formatCode>
                <c:ptCount val="14"/>
                <c:pt idx="2">
                  <c:v>1518726.5</c:v>
                </c:pt>
                <c:pt idx="3">
                  <c:v>3474373</c:v>
                </c:pt>
                <c:pt idx="4">
                  <c:v>4665908.4300000016</c:v>
                </c:pt>
                <c:pt idx="5">
                  <c:v>4752536.55</c:v>
                </c:pt>
                <c:pt idx="6">
                  <c:v>3960419.7</c:v>
                </c:pt>
                <c:pt idx="7">
                  <c:v>2713195.24</c:v>
                </c:pt>
                <c:pt idx="8">
                  <c:v>282511</c:v>
                </c:pt>
                <c:pt idx="9">
                  <c:v>1017553.44</c:v>
                </c:pt>
                <c:pt idx="10">
                  <c:v>3031394.15</c:v>
                </c:pt>
                <c:pt idx="11">
                  <c:v>586334.6</c:v>
                </c:pt>
                <c:pt idx="12">
                  <c:v>1761835.35</c:v>
                </c:pt>
                <c:pt idx="13">
                  <c:v>2849329.24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669-43DE-85E8-DE312C559A99}"/>
            </c:ext>
          </c:extLst>
        </c:ser>
        <c:ser>
          <c:idx val="8"/>
          <c:order val="8"/>
          <c:tx>
            <c:strRef>
              <c:f>Trends!$R$79:$R$80</c:f>
              <c:strCache>
                <c:ptCount val="1"/>
                <c:pt idx="0">
                  <c:v>Hospitals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Trends!$R$81:$R$102</c:f>
              <c:numCache>
                <c:formatCode>#,##0.00</c:formatCode>
                <c:ptCount val="14"/>
                <c:pt idx="4">
                  <c:v>242000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69-43DE-85E8-DE312C559A99}"/>
            </c:ext>
          </c:extLst>
        </c:ser>
        <c:ser>
          <c:idx val="9"/>
          <c:order val="9"/>
          <c:tx>
            <c:strRef>
              <c:f>Trends!$S$79:$S$80</c:f>
              <c:strCache>
                <c:ptCount val="1"/>
                <c:pt idx="0">
                  <c:v>Hotels &amp; Restaurant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Trends!$S$81:$S$102</c:f>
              <c:numCache>
                <c:formatCode>#,##0.00</c:formatCode>
                <c:ptCount val="14"/>
                <c:pt idx="2">
                  <c:v>1177189.93</c:v>
                </c:pt>
                <c:pt idx="3">
                  <c:v>257510</c:v>
                </c:pt>
                <c:pt idx="4">
                  <c:v>1320179.8400000001</c:v>
                </c:pt>
                <c:pt idx="5">
                  <c:v>3818851.65</c:v>
                </c:pt>
                <c:pt idx="6">
                  <c:v>480116</c:v>
                </c:pt>
                <c:pt idx="7">
                  <c:v>2410575.96</c:v>
                </c:pt>
                <c:pt idx="8">
                  <c:v>108100</c:v>
                </c:pt>
                <c:pt idx="9">
                  <c:v>1045907.95</c:v>
                </c:pt>
                <c:pt idx="10">
                  <c:v>692889.2</c:v>
                </c:pt>
                <c:pt idx="12">
                  <c:v>410670</c:v>
                </c:pt>
                <c:pt idx="13">
                  <c:v>300867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669-43DE-85E8-DE312C559A99}"/>
            </c:ext>
          </c:extLst>
        </c:ser>
        <c:ser>
          <c:idx val="10"/>
          <c:order val="10"/>
          <c:tx>
            <c:strRef>
              <c:f>Trends!$T$79:$T$80</c:f>
              <c:strCache>
                <c:ptCount val="1"/>
                <c:pt idx="0">
                  <c:v>Ice Cream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Trends!$T$81:$T$102</c:f>
              <c:numCache>
                <c:formatCode>#,##0.00</c:formatCode>
                <c:ptCount val="14"/>
                <c:pt idx="5">
                  <c:v>593988.78</c:v>
                </c:pt>
                <c:pt idx="10">
                  <c:v>367402</c:v>
                </c:pt>
                <c:pt idx="12">
                  <c:v>708512.8899999999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669-43DE-85E8-DE312C559A99}"/>
            </c:ext>
          </c:extLst>
        </c:ser>
        <c:ser>
          <c:idx val="11"/>
          <c:order val="11"/>
          <c:tx>
            <c:strRef>
              <c:f>Trends!$U$79:$U$80</c:f>
              <c:strCache>
                <c:ptCount val="1"/>
                <c:pt idx="0">
                  <c:v>Non-Specific(Others)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Trends!$U$81:$U$102</c:f>
              <c:numCache>
                <c:formatCode>#,##0.00</c:formatCode>
                <c:ptCount val="14"/>
                <c:pt idx="0">
                  <c:v>188372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669-43DE-85E8-DE312C559A99}"/>
            </c:ext>
          </c:extLst>
        </c:ser>
        <c:ser>
          <c:idx val="12"/>
          <c:order val="12"/>
          <c:tx>
            <c:strRef>
              <c:f>Trends!$V$79:$V$80</c:f>
              <c:strCache>
                <c:ptCount val="1"/>
                <c:pt idx="0">
                  <c:v>Pack House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Trends!$V$81:$V$102</c:f>
              <c:numCache>
                <c:formatCode>#,##0.00</c:formatCode>
                <c:ptCount val="14"/>
                <c:pt idx="5">
                  <c:v>5269781.9999999991</c:v>
                </c:pt>
                <c:pt idx="11">
                  <c:v>1738530.54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669-43DE-85E8-DE312C559A99}"/>
            </c:ext>
          </c:extLst>
        </c:ser>
        <c:ser>
          <c:idx val="13"/>
          <c:order val="13"/>
          <c:tx>
            <c:strRef>
              <c:f>Trends!$W$79:$W$80</c:f>
              <c:strCache>
                <c:ptCount val="1"/>
                <c:pt idx="0">
                  <c:v>Pharma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Trends!$W$81:$W$102</c:f>
              <c:numCache>
                <c:formatCode>#,##0.00</c:formatCode>
                <c:ptCount val="14"/>
                <c:pt idx="2">
                  <c:v>659235</c:v>
                </c:pt>
                <c:pt idx="3">
                  <c:v>954445</c:v>
                </c:pt>
                <c:pt idx="4">
                  <c:v>1227749.98</c:v>
                </c:pt>
                <c:pt idx="5">
                  <c:v>366485</c:v>
                </c:pt>
                <c:pt idx="6">
                  <c:v>95910</c:v>
                </c:pt>
                <c:pt idx="7">
                  <c:v>2588985.2000000002</c:v>
                </c:pt>
                <c:pt idx="8">
                  <c:v>614646</c:v>
                </c:pt>
                <c:pt idx="9">
                  <c:v>397903.72</c:v>
                </c:pt>
                <c:pt idx="10">
                  <c:v>962752.5</c:v>
                </c:pt>
                <c:pt idx="13">
                  <c:v>175000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669-43DE-85E8-DE312C559A99}"/>
            </c:ext>
          </c:extLst>
        </c:ser>
        <c:ser>
          <c:idx val="14"/>
          <c:order val="14"/>
          <c:tx>
            <c:strRef>
              <c:f>Trends!$X$79:$X$80</c:f>
              <c:strCache>
                <c:ptCount val="1"/>
                <c:pt idx="0">
                  <c:v>Poultry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Trends!$X$81:$X$102</c:f>
              <c:numCache>
                <c:formatCode>#,##0.00</c:formatCode>
                <c:ptCount val="14"/>
                <c:pt idx="13">
                  <c:v>1865203.72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669-43DE-85E8-DE312C559A99}"/>
            </c:ext>
          </c:extLst>
        </c:ser>
        <c:ser>
          <c:idx val="15"/>
          <c:order val="15"/>
          <c:tx>
            <c:strRef>
              <c:f>Trends!$Y$79:$Y$80</c:f>
              <c:strCache>
                <c:ptCount val="1"/>
                <c:pt idx="0">
                  <c:v>Retail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Trends!$I$81:$I$102</c:f>
              <c:multiLvlStrCache>
                <c:ptCount val="14"/>
                <c:lvl>
                  <c:pt idx="0">
                    <c:v>Feb</c:v>
                  </c:pt>
                  <c:pt idx="1">
                    <c:v>Mar</c:v>
                  </c:pt>
                  <c:pt idx="2">
                    <c:v>Apr</c:v>
                  </c:pt>
                  <c:pt idx="3">
                    <c:v>May</c:v>
                  </c:pt>
                  <c:pt idx="4">
                    <c:v>Jun</c:v>
                  </c:pt>
                  <c:pt idx="5">
                    <c:v>Jul</c:v>
                  </c:pt>
                  <c:pt idx="6">
                    <c:v>Aug</c:v>
                  </c:pt>
                  <c:pt idx="7">
                    <c:v>Sep</c:v>
                  </c:pt>
                  <c:pt idx="8">
                    <c:v>Oct</c:v>
                  </c:pt>
                  <c:pt idx="9">
                    <c:v>Nov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</c:lvl>
                <c:lvl>
                  <c:pt idx="0">
                    <c:v>Qtr4</c:v>
                  </c:pt>
                  <c:pt idx="2">
                    <c:v>Qtr1</c:v>
                  </c:pt>
                  <c:pt idx="5">
                    <c:v>Qtr2</c:v>
                  </c:pt>
                  <c:pt idx="8">
                    <c:v>Qtr3</c:v>
                  </c:pt>
                  <c:pt idx="11">
                    <c:v>Qtr4</c:v>
                  </c:pt>
                </c:lvl>
                <c:lvl>
                  <c:pt idx="0">
                    <c:v>2022</c:v>
                  </c:pt>
                  <c:pt idx="11">
                    <c:v>2023</c:v>
                  </c:pt>
                </c:lvl>
              </c:multiLvlStrCache>
            </c:multiLvlStrRef>
          </c:cat>
          <c:val>
            <c:numRef>
              <c:f>Trends!$Y$81:$Y$102</c:f>
              <c:numCache>
                <c:formatCode>#,##0.00</c:formatCode>
                <c:ptCount val="14"/>
                <c:pt idx="4">
                  <c:v>60810</c:v>
                </c:pt>
                <c:pt idx="6">
                  <c:v>607251</c:v>
                </c:pt>
                <c:pt idx="7">
                  <c:v>240389</c:v>
                </c:pt>
                <c:pt idx="10">
                  <c:v>128760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669-43DE-85E8-DE312C559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6633423"/>
        <c:axId val="1986634671"/>
      </c:barChart>
      <c:catAx>
        <c:axId val="198663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634671"/>
        <c:crosses val="autoZero"/>
        <c:auto val="1"/>
        <c:lblAlgn val="ctr"/>
        <c:lblOffset val="100"/>
        <c:noMultiLvlLbl val="0"/>
      </c:catAx>
      <c:valAx>
        <c:axId val="198663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633423"/>
        <c:crosses val="autoZero"/>
        <c:crossBetween val="between"/>
        <c:dispUnits>
          <c:builtInUnit val="tenMillions"/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Number of </a:t>
            </a:r>
            <a:r>
              <a:rPr lang="en-US" sz="1800" dirty="0" smtClean="0"/>
              <a:t>Missing Values</a:t>
            </a:r>
            <a:endParaRPr lang="en-US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Trends!$AS$147</c:f>
              <c:strCache>
                <c:ptCount val="1"/>
                <c:pt idx="0">
                  <c:v>Number of missing values</c:v>
                </c:pt>
              </c:strCache>
            </c:strRef>
          </c:tx>
          <c:spPr>
            <a:solidFill>
              <a:srgbClr val="E6BB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Trends!$AR$148:$AR$151</c:f>
              <c:numCache>
                <c:formatCode>General</c:formatCode>
                <c:ptCount val="4"/>
                <c:pt idx="0">
                  <c:v>82</c:v>
                </c:pt>
                <c:pt idx="1">
                  <c:v>83</c:v>
                </c:pt>
                <c:pt idx="2">
                  <c:v>87</c:v>
                </c:pt>
                <c:pt idx="3">
                  <c:v>95</c:v>
                </c:pt>
              </c:numCache>
            </c:numRef>
          </c:cat>
          <c:val>
            <c:numRef>
              <c:f>Trends!$AS$148:$AS$151</c:f>
              <c:numCache>
                <c:formatCode>General</c:formatCode>
                <c:ptCount val="4"/>
                <c:pt idx="0">
                  <c:v>81</c:v>
                </c:pt>
                <c:pt idx="1">
                  <c:v>145</c:v>
                </c:pt>
                <c:pt idx="2">
                  <c:v>327</c:v>
                </c:pt>
                <c:pt idx="3">
                  <c:v>1784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8-4F88-BA35-527406EB65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85426911"/>
        <c:axId val="685423583"/>
      </c:barChart>
      <c:catAx>
        <c:axId val="685426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/>
                  <a:t>Retailers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423583"/>
        <c:crosses val="autoZero"/>
        <c:auto val="1"/>
        <c:lblAlgn val="ctr"/>
        <c:lblOffset val="100"/>
        <c:noMultiLvlLbl val="0"/>
      </c:catAx>
      <c:valAx>
        <c:axId val="6854235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5426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Rate of Missing Values </a:t>
            </a:r>
            <a:endParaRPr lang="en-US" sz="1800" dirty="0" smtClean="0"/>
          </a:p>
          <a:p>
            <a:pPr>
              <a:defRPr sz="1800"/>
            </a:pPr>
            <a:r>
              <a:rPr lang="en-US" sz="1800" dirty="0" smtClean="0"/>
              <a:t>per </a:t>
            </a:r>
            <a:r>
              <a:rPr lang="en-US" sz="1800" dirty="0"/>
              <a:t>Order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Trends!$AU$147</c:f>
              <c:strCache>
                <c:ptCount val="1"/>
                <c:pt idx="0">
                  <c:v>nulls per order</c:v>
                </c:pt>
              </c:strCache>
            </c:strRef>
          </c:tx>
          <c:spPr>
            <a:solidFill>
              <a:srgbClr val="E6BB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Trends!$AR$148:$AR$151</c:f>
              <c:numCache>
                <c:formatCode>General</c:formatCode>
                <c:ptCount val="4"/>
                <c:pt idx="0">
                  <c:v>82</c:v>
                </c:pt>
                <c:pt idx="1">
                  <c:v>83</c:v>
                </c:pt>
                <c:pt idx="2">
                  <c:v>87</c:v>
                </c:pt>
                <c:pt idx="3">
                  <c:v>95</c:v>
                </c:pt>
              </c:numCache>
            </c:numRef>
          </c:cat>
          <c:val>
            <c:numRef>
              <c:f>Trends!$AU$148:$AU$151</c:f>
              <c:numCache>
                <c:formatCode>0.00</c:formatCode>
                <c:ptCount val="4"/>
                <c:pt idx="0">
                  <c:v>4.2631578947368425</c:v>
                </c:pt>
                <c:pt idx="1">
                  <c:v>6.041666666666667</c:v>
                </c:pt>
                <c:pt idx="2">
                  <c:v>3.8023255813953489</c:v>
                </c:pt>
                <c:pt idx="3">
                  <c:v>4.0637813211845106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9-43D8-952C-D070060EC8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9600367"/>
        <c:axId val="479615759"/>
      </c:barChart>
      <c:catAx>
        <c:axId val="479600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/>
                  <a:t>Retailers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15759"/>
        <c:crosses val="autoZero"/>
        <c:auto val="1"/>
        <c:lblAlgn val="ctr"/>
        <c:lblOffset val="100"/>
        <c:noMultiLvlLbl val="0"/>
      </c:catAx>
      <c:valAx>
        <c:axId val="479615759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47960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CE7A8-B1A1-4E59-8320-8901E5A8566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4952E7-6EAC-4272-A00A-ECC3178B3A30}">
      <dgm:prSet phldrT="[Text]"/>
      <dgm:spPr/>
      <dgm:t>
        <a:bodyPr/>
        <a:lstStyle/>
        <a:p>
          <a:r>
            <a:rPr lang="en-US" dirty="0" smtClean="0">
              <a:solidFill>
                <a:srgbClr val="FDFBF9"/>
              </a:solidFill>
            </a:rPr>
            <a:t>S</a:t>
          </a:r>
          <a:endParaRPr lang="en-US" dirty="0">
            <a:solidFill>
              <a:srgbClr val="FDFBF9"/>
            </a:solidFill>
          </a:endParaRPr>
        </a:p>
      </dgm:t>
    </dgm:pt>
    <dgm:pt modelId="{94A8F3FF-1E37-4BA0-951A-8A6E6A15ED65}" type="parTrans" cxnId="{7D749AAC-5E12-493C-865E-31A7DF220322}">
      <dgm:prSet/>
      <dgm:spPr/>
      <dgm:t>
        <a:bodyPr/>
        <a:lstStyle/>
        <a:p>
          <a:endParaRPr lang="en-US"/>
        </a:p>
      </dgm:t>
    </dgm:pt>
    <dgm:pt modelId="{06771581-038C-4413-B1D0-4B314FEDA1FD}" type="sibTrans" cxnId="{7D749AAC-5E12-493C-865E-31A7DF220322}">
      <dgm:prSet/>
      <dgm:spPr/>
      <dgm:t>
        <a:bodyPr/>
        <a:lstStyle/>
        <a:p>
          <a:endParaRPr lang="en-US"/>
        </a:p>
      </dgm:t>
    </dgm:pt>
    <dgm:pt modelId="{59D7382A-F030-4D56-AA60-A0AB2DD127D7}">
      <dgm:prSet phldrT="[Text]"/>
      <dgm:spPr/>
      <dgm:t>
        <a:bodyPr/>
        <a:lstStyle/>
        <a:p>
          <a:r>
            <a:rPr lang="en-US" dirty="0" smtClean="0">
              <a:solidFill>
                <a:srgbClr val="FDFBF9"/>
              </a:solidFill>
            </a:rPr>
            <a:t>W</a:t>
          </a:r>
          <a:endParaRPr lang="en-US" dirty="0">
            <a:solidFill>
              <a:srgbClr val="FDFBF9"/>
            </a:solidFill>
          </a:endParaRPr>
        </a:p>
      </dgm:t>
    </dgm:pt>
    <dgm:pt modelId="{771A2944-7484-49FE-A8DE-85041FD89F08}" type="parTrans" cxnId="{4651F047-71A4-481E-9222-F700B4A824F7}">
      <dgm:prSet/>
      <dgm:spPr/>
      <dgm:t>
        <a:bodyPr/>
        <a:lstStyle/>
        <a:p>
          <a:endParaRPr lang="en-US"/>
        </a:p>
      </dgm:t>
    </dgm:pt>
    <dgm:pt modelId="{3BF6E8FA-7DBE-42A9-8EB5-FDDD9DAFFFB0}" type="sibTrans" cxnId="{4651F047-71A4-481E-9222-F700B4A824F7}">
      <dgm:prSet/>
      <dgm:spPr/>
      <dgm:t>
        <a:bodyPr/>
        <a:lstStyle/>
        <a:p>
          <a:endParaRPr lang="en-US"/>
        </a:p>
      </dgm:t>
    </dgm:pt>
    <dgm:pt modelId="{DBB12E40-82AE-4C88-9683-9B3295A562F2}">
      <dgm:prSet phldrT="[Text]"/>
      <dgm:spPr/>
      <dgm:t>
        <a:bodyPr/>
        <a:lstStyle/>
        <a:p>
          <a:r>
            <a:rPr lang="en-US" dirty="0" smtClean="0">
              <a:solidFill>
                <a:srgbClr val="FDFBF9"/>
              </a:solidFill>
            </a:rPr>
            <a:t>O</a:t>
          </a:r>
          <a:endParaRPr lang="en-US" dirty="0">
            <a:solidFill>
              <a:srgbClr val="FDFBF9"/>
            </a:solidFill>
          </a:endParaRPr>
        </a:p>
      </dgm:t>
    </dgm:pt>
    <dgm:pt modelId="{B9D3327A-8945-463B-88D7-B259E368748D}" type="parTrans" cxnId="{3605F403-DE40-472C-BF0F-D83E1AA9045E}">
      <dgm:prSet/>
      <dgm:spPr/>
      <dgm:t>
        <a:bodyPr/>
        <a:lstStyle/>
        <a:p>
          <a:endParaRPr lang="en-US"/>
        </a:p>
      </dgm:t>
    </dgm:pt>
    <dgm:pt modelId="{2DB4913C-BA6D-449B-8D71-6D4052CD93D6}" type="sibTrans" cxnId="{3605F403-DE40-472C-BF0F-D83E1AA9045E}">
      <dgm:prSet/>
      <dgm:spPr/>
      <dgm:t>
        <a:bodyPr/>
        <a:lstStyle/>
        <a:p>
          <a:endParaRPr lang="en-US"/>
        </a:p>
      </dgm:t>
    </dgm:pt>
    <dgm:pt modelId="{F6939073-457A-48CF-95AF-18BA829999CC}">
      <dgm:prSet phldrT="[Text]"/>
      <dgm:spPr/>
      <dgm:t>
        <a:bodyPr/>
        <a:lstStyle/>
        <a:p>
          <a:r>
            <a:rPr lang="en-US" dirty="0" smtClean="0">
              <a:solidFill>
                <a:srgbClr val="FDFBF9"/>
              </a:solidFill>
            </a:rPr>
            <a:t>T</a:t>
          </a:r>
          <a:endParaRPr lang="en-US" dirty="0">
            <a:solidFill>
              <a:srgbClr val="FDFBF9"/>
            </a:solidFill>
          </a:endParaRPr>
        </a:p>
      </dgm:t>
    </dgm:pt>
    <dgm:pt modelId="{9B946FF2-84BB-415E-B37F-0C16B5F0780D}" type="parTrans" cxnId="{16F7BFE7-1CC4-48C8-BE34-61EC9A91A90F}">
      <dgm:prSet/>
      <dgm:spPr/>
      <dgm:t>
        <a:bodyPr/>
        <a:lstStyle/>
        <a:p>
          <a:endParaRPr lang="en-US"/>
        </a:p>
      </dgm:t>
    </dgm:pt>
    <dgm:pt modelId="{4CA5D17A-DAE6-4F39-B211-D3735E8D9AE6}" type="sibTrans" cxnId="{16F7BFE7-1CC4-48C8-BE34-61EC9A91A90F}">
      <dgm:prSet/>
      <dgm:spPr/>
      <dgm:t>
        <a:bodyPr/>
        <a:lstStyle/>
        <a:p>
          <a:endParaRPr lang="en-US"/>
        </a:p>
      </dgm:t>
    </dgm:pt>
    <dgm:pt modelId="{2171E1F6-0242-4654-BDEA-5A9A02167CE2}" type="pres">
      <dgm:prSet presAssocID="{A7BCE7A8-B1A1-4E59-8320-8901E5A8566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0A6E7F-FDAF-494F-9E61-7FE8C4902365}" type="pres">
      <dgm:prSet presAssocID="{A7BCE7A8-B1A1-4E59-8320-8901E5A85669}" presName="diamond" presStyleLbl="bgShp" presStyleIdx="0" presStyleCnt="1" custScaleX="99718"/>
      <dgm:spPr>
        <a:gradFill flip="none" rotWithShape="0">
          <a:gsLst>
            <a:gs pos="0">
              <a:srgbClr val="FDFBF9"/>
            </a:gs>
            <a:gs pos="26000">
              <a:srgbClr val="E6BB9B">
                <a:lumMod val="66000"/>
                <a:lumOff val="34000"/>
                <a:alpha val="34000"/>
              </a:srgbClr>
            </a:gs>
            <a:gs pos="100000">
              <a:srgbClr val="FDFBF9">
                <a:shade val="100000"/>
                <a:satMod val="115000"/>
                <a:alpha val="44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4385C556-1FBE-4103-A270-9B6F61501141}" type="pres">
      <dgm:prSet presAssocID="{A7BCE7A8-B1A1-4E59-8320-8901E5A8566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065FA-60EF-4A51-AF90-B463259CA99A}" type="pres">
      <dgm:prSet presAssocID="{A7BCE7A8-B1A1-4E59-8320-8901E5A8566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A168F-6A44-4EE1-A8B6-6FB638A1F296}" type="pres">
      <dgm:prSet presAssocID="{A7BCE7A8-B1A1-4E59-8320-8901E5A8566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E0D0-CCDD-4E78-94E7-97CB51FCB7F7}" type="pres">
      <dgm:prSet presAssocID="{A7BCE7A8-B1A1-4E59-8320-8901E5A8566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4EB86E-3932-4EBA-8CBE-3FC98F7507D1}" type="presOf" srcId="{A7BCE7A8-B1A1-4E59-8320-8901E5A85669}" destId="{2171E1F6-0242-4654-BDEA-5A9A02167CE2}" srcOrd="0" destOrd="0" presId="urn:microsoft.com/office/officeart/2005/8/layout/matrix3"/>
    <dgm:cxn modelId="{F6A956BF-1D4F-4999-A57A-9F674CC4103E}" type="presOf" srcId="{59D7382A-F030-4D56-AA60-A0AB2DD127D7}" destId="{CF4065FA-60EF-4A51-AF90-B463259CA99A}" srcOrd="0" destOrd="0" presId="urn:microsoft.com/office/officeart/2005/8/layout/matrix3"/>
    <dgm:cxn modelId="{16F7BFE7-1CC4-48C8-BE34-61EC9A91A90F}" srcId="{A7BCE7A8-B1A1-4E59-8320-8901E5A85669}" destId="{F6939073-457A-48CF-95AF-18BA829999CC}" srcOrd="3" destOrd="0" parTransId="{9B946FF2-84BB-415E-B37F-0C16B5F0780D}" sibTransId="{4CA5D17A-DAE6-4F39-B211-D3735E8D9AE6}"/>
    <dgm:cxn modelId="{4651F047-71A4-481E-9222-F700B4A824F7}" srcId="{A7BCE7A8-B1A1-4E59-8320-8901E5A85669}" destId="{59D7382A-F030-4D56-AA60-A0AB2DD127D7}" srcOrd="1" destOrd="0" parTransId="{771A2944-7484-49FE-A8DE-85041FD89F08}" sibTransId="{3BF6E8FA-7DBE-42A9-8EB5-FDDD9DAFFFB0}"/>
    <dgm:cxn modelId="{B479A522-A9A5-491B-9A74-3194EFBEE132}" type="presOf" srcId="{F6939073-457A-48CF-95AF-18BA829999CC}" destId="{BFD8E0D0-CCDD-4E78-94E7-97CB51FCB7F7}" srcOrd="0" destOrd="0" presId="urn:microsoft.com/office/officeart/2005/8/layout/matrix3"/>
    <dgm:cxn modelId="{25E8CBE9-BD5A-4110-B7A7-7626ADFC1FCC}" type="presOf" srcId="{E04952E7-6EAC-4272-A00A-ECC3178B3A30}" destId="{4385C556-1FBE-4103-A270-9B6F61501141}" srcOrd="0" destOrd="0" presId="urn:microsoft.com/office/officeart/2005/8/layout/matrix3"/>
    <dgm:cxn modelId="{3605F403-DE40-472C-BF0F-D83E1AA9045E}" srcId="{A7BCE7A8-B1A1-4E59-8320-8901E5A85669}" destId="{DBB12E40-82AE-4C88-9683-9B3295A562F2}" srcOrd="2" destOrd="0" parTransId="{B9D3327A-8945-463B-88D7-B259E368748D}" sibTransId="{2DB4913C-BA6D-449B-8D71-6D4052CD93D6}"/>
    <dgm:cxn modelId="{7D749AAC-5E12-493C-865E-31A7DF220322}" srcId="{A7BCE7A8-B1A1-4E59-8320-8901E5A85669}" destId="{E04952E7-6EAC-4272-A00A-ECC3178B3A30}" srcOrd="0" destOrd="0" parTransId="{94A8F3FF-1E37-4BA0-951A-8A6E6A15ED65}" sibTransId="{06771581-038C-4413-B1D0-4B314FEDA1FD}"/>
    <dgm:cxn modelId="{07205F86-3D89-4171-8CAE-0FFE56C619CF}" type="presOf" srcId="{DBB12E40-82AE-4C88-9683-9B3295A562F2}" destId="{D45A168F-6A44-4EE1-A8B6-6FB638A1F296}" srcOrd="0" destOrd="0" presId="urn:microsoft.com/office/officeart/2005/8/layout/matrix3"/>
    <dgm:cxn modelId="{BF4441B8-9224-4300-A403-872A2A3C35B1}" type="presParOf" srcId="{2171E1F6-0242-4654-BDEA-5A9A02167CE2}" destId="{3D0A6E7F-FDAF-494F-9E61-7FE8C4902365}" srcOrd="0" destOrd="0" presId="urn:microsoft.com/office/officeart/2005/8/layout/matrix3"/>
    <dgm:cxn modelId="{57462854-0A50-47D3-AA76-9E416BB47567}" type="presParOf" srcId="{2171E1F6-0242-4654-BDEA-5A9A02167CE2}" destId="{4385C556-1FBE-4103-A270-9B6F61501141}" srcOrd="1" destOrd="0" presId="urn:microsoft.com/office/officeart/2005/8/layout/matrix3"/>
    <dgm:cxn modelId="{5374CF13-469F-4A0B-BDD8-A9C6BE8A94D4}" type="presParOf" srcId="{2171E1F6-0242-4654-BDEA-5A9A02167CE2}" destId="{CF4065FA-60EF-4A51-AF90-B463259CA99A}" srcOrd="2" destOrd="0" presId="urn:microsoft.com/office/officeart/2005/8/layout/matrix3"/>
    <dgm:cxn modelId="{925F3696-421F-4BE9-9551-4BED27668EC6}" type="presParOf" srcId="{2171E1F6-0242-4654-BDEA-5A9A02167CE2}" destId="{D45A168F-6A44-4EE1-A8B6-6FB638A1F296}" srcOrd="3" destOrd="0" presId="urn:microsoft.com/office/officeart/2005/8/layout/matrix3"/>
    <dgm:cxn modelId="{513DB80E-520B-4602-8133-25FE3ADA395C}" type="presParOf" srcId="{2171E1F6-0242-4654-BDEA-5A9A02167CE2}" destId="{BFD8E0D0-CCDD-4E78-94E7-97CB51FCB7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A6E7F-FDAF-494F-9E61-7FE8C4902365}">
      <dsp:nvSpPr>
        <dsp:cNvPr id="0" name=""/>
        <dsp:cNvSpPr/>
      </dsp:nvSpPr>
      <dsp:spPr>
        <a:xfrm>
          <a:off x="1406753" y="0"/>
          <a:ext cx="6272993" cy="6290733"/>
        </a:xfrm>
        <a:prstGeom prst="diamond">
          <a:avLst/>
        </a:prstGeom>
        <a:gradFill flip="none" rotWithShape="0">
          <a:gsLst>
            <a:gs pos="0">
              <a:srgbClr val="FDFBF9"/>
            </a:gs>
            <a:gs pos="26000">
              <a:srgbClr val="E6BB9B">
                <a:lumMod val="66000"/>
                <a:lumOff val="34000"/>
                <a:alpha val="34000"/>
              </a:srgbClr>
            </a:gs>
            <a:gs pos="100000">
              <a:srgbClr val="FDFBF9">
                <a:shade val="100000"/>
                <a:satMod val="115000"/>
                <a:alpha val="44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5C556-1FBE-4103-A270-9B6F61501141}">
      <dsp:nvSpPr>
        <dsp:cNvPr id="0" name=""/>
        <dsp:cNvSpPr/>
      </dsp:nvSpPr>
      <dsp:spPr>
        <a:xfrm>
          <a:off x="1995503" y="597619"/>
          <a:ext cx="2453385" cy="245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DFBF9"/>
              </a:solidFill>
            </a:rPr>
            <a:t>S</a:t>
          </a:r>
          <a:endParaRPr lang="en-US" sz="6500" kern="1200" dirty="0">
            <a:solidFill>
              <a:srgbClr val="FDFBF9"/>
            </a:solidFill>
          </a:endParaRPr>
        </a:p>
      </dsp:txBody>
      <dsp:txXfrm>
        <a:off x="2115267" y="717383"/>
        <a:ext cx="2213857" cy="2213857"/>
      </dsp:txXfrm>
    </dsp:sp>
    <dsp:sp modelId="{CF4065FA-60EF-4A51-AF90-B463259CA99A}">
      <dsp:nvSpPr>
        <dsp:cNvPr id="0" name=""/>
        <dsp:cNvSpPr/>
      </dsp:nvSpPr>
      <dsp:spPr>
        <a:xfrm>
          <a:off x="4637611" y="597619"/>
          <a:ext cx="2453385" cy="245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DFBF9"/>
              </a:solidFill>
            </a:rPr>
            <a:t>W</a:t>
          </a:r>
          <a:endParaRPr lang="en-US" sz="6500" kern="1200" dirty="0">
            <a:solidFill>
              <a:srgbClr val="FDFBF9"/>
            </a:solidFill>
          </a:endParaRPr>
        </a:p>
      </dsp:txBody>
      <dsp:txXfrm>
        <a:off x="4757375" y="717383"/>
        <a:ext cx="2213857" cy="2213857"/>
      </dsp:txXfrm>
    </dsp:sp>
    <dsp:sp modelId="{D45A168F-6A44-4EE1-A8B6-6FB638A1F296}">
      <dsp:nvSpPr>
        <dsp:cNvPr id="0" name=""/>
        <dsp:cNvSpPr/>
      </dsp:nvSpPr>
      <dsp:spPr>
        <a:xfrm>
          <a:off x="1995503" y="3239727"/>
          <a:ext cx="2453385" cy="245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DFBF9"/>
              </a:solidFill>
            </a:rPr>
            <a:t>O</a:t>
          </a:r>
          <a:endParaRPr lang="en-US" sz="6500" kern="1200" dirty="0">
            <a:solidFill>
              <a:srgbClr val="FDFBF9"/>
            </a:solidFill>
          </a:endParaRPr>
        </a:p>
      </dsp:txBody>
      <dsp:txXfrm>
        <a:off x="2115267" y="3359491"/>
        <a:ext cx="2213857" cy="2213857"/>
      </dsp:txXfrm>
    </dsp:sp>
    <dsp:sp modelId="{BFD8E0D0-CCDD-4E78-94E7-97CB51FCB7F7}">
      <dsp:nvSpPr>
        <dsp:cNvPr id="0" name=""/>
        <dsp:cNvSpPr/>
      </dsp:nvSpPr>
      <dsp:spPr>
        <a:xfrm>
          <a:off x="4637611" y="3239727"/>
          <a:ext cx="2453385" cy="245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DFBF9"/>
              </a:solidFill>
            </a:rPr>
            <a:t>T</a:t>
          </a:r>
          <a:endParaRPr lang="en-US" sz="6500" kern="1200" dirty="0">
            <a:solidFill>
              <a:srgbClr val="FDFBF9"/>
            </a:solidFill>
          </a:endParaRPr>
        </a:p>
      </dsp:txBody>
      <dsp:txXfrm>
        <a:off x="4757375" y="3359491"/>
        <a:ext cx="2213857" cy="2213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0.37545</cdr:x>
      <cdr:y>0.16251</cdr:y>
    </cdr:from>
    <cdr:to>
      <cdr:x>0.7837</cdr:x>
      <cdr:y>0.56385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367396" y="489778"/>
          <a:ext cx="2574284" cy="120960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 smtClean="0"/>
              <a:t>2023</a:t>
            </a:r>
            <a:endParaRPr lang="en-US" noProof="0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noProof="0" dirty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chart" Target="../charts/char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5" y="3754420"/>
            <a:ext cx="7797175" cy="187434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Data-Driven Optimization for B2B HVAC&amp;R Operations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372" y="6062751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Yash Mishra | 21f1006461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 txBox="1">
            <a:spLocks/>
          </p:cNvSpPr>
          <p:nvPr/>
        </p:nvSpPr>
        <p:spPr>
          <a:xfrm>
            <a:off x="4394825" y="5628769"/>
            <a:ext cx="6972425" cy="396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Business Data Management Capstone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Blue Star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2486025"/>
            <a:ext cx="4584870" cy="3505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US" dirty="0" smtClean="0">
                <a:ea typeface="+mn-lt"/>
                <a:cs typeface="+mn-lt"/>
              </a:rPr>
              <a:t>Foremost HVAC&amp;R </a:t>
            </a:r>
            <a:r>
              <a:rPr lang="en-US" dirty="0">
                <a:ea typeface="+mn-lt"/>
                <a:cs typeface="+mn-lt"/>
              </a:rPr>
              <a:t>industry </a:t>
            </a:r>
            <a:r>
              <a:rPr lang="en-US" dirty="0" smtClean="0">
                <a:ea typeface="+mn-lt"/>
                <a:cs typeface="+mn-lt"/>
              </a:rPr>
              <a:t>in </a:t>
            </a:r>
            <a:r>
              <a:rPr lang="en-US" dirty="0">
                <a:ea typeface="+mn-lt"/>
                <a:cs typeface="+mn-lt"/>
              </a:rPr>
              <a:t>India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US" dirty="0" smtClean="0">
                <a:ea typeface="+mn-lt"/>
                <a:cs typeface="+mn-lt"/>
              </a:rPr>
              <a:t>₹</a:t>
            </a:r>
            <a:r>
              <a:rPr lang="en-US" dirty="0">
                <a:ea typeface="+mn-lt"/>
                <a:cs typeface="+mn-lt"/>
              </a:rPr>
              <a:t>12 crores revenue at Uttar Pradesh branch in </a:t>
            </a:r>
            <a:r>
              <a:rPr lang="en-US" dirty="0" smtClean="0">
                <a:ea typeface="+mn-lt"/>
                <a:cs typeface="+mn-lt"/>
              </a:rPr>
              <a:t>2022-23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Leveraging SAP Point of Sale (PoS) for data </a:t>
            </a:r>
            <a:r>
              <a:rPr lang="en-US" dirty="0" smtClean="0">
                <a:ea typeface="+mn-lt"/>
                <a:cs typeface="+mn-lt"/>
              </a:rPr>
              <a:t>collection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Led by Mr. Upadhyay to improve decision-making and cultivate a culture of </a:t>
            </a:r>
            <a:r>
              <a:rPr lang="en-US" dirty="0" smtClean="0">
                <a:ea typeface="+mn-lt"/>
                <a:cs typeface="+mn-lt"/>
              </a:rPr>
              <a:t>efficiency</a:t>
            </a:r>
            <a:endParaRPr lang="en-US" dirty="0">
              <a:ea typeface="+mn-lt"/>
              <a:cs typeface="+mn-lt"/>
            </a:endParaRP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US" dirty="0" smtClean="0">
                <a:ea typeface="+mn-lt"/>
                <a:cs typeface="+mn-lt"/>
              </a:rPr>
              <a:t>Transformative </a:t>
            </a:r>
            <a:r>
              <a:rPr lang="en-US" dirty="0">
                <a:ea typeface="+mn-lt"/>
                <a:cs typeface="+mn-lt"/>
              </a:rPr>
              <a:t>project initiated for data-driven decision-making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US" dirty="0" smtClean="0">
                <a:ea typeface="+mn-lt"/>
                <a:cs typeface="+mn-lt"/>
              </a:rPr>
              <a:t>Focus </a:t>
            </a:r>
            <a:r>
              <a:rPr lang="en-US" dirty="0">
                <a:ea typeface="+mn-lt"/>
                <a:cs typeface="+mn-lt"/>
              </a:rPr>
              <a:t>on enhancing data literacy </a:t>
            </a:r>
            <a:r>
              <a:rPr lang="en-US" dirty="0" smtClean="0">
                <a:ea typeface="+mn-lt"/>
                <a:cs typeface="+mn-lt"/>
              </a:rPr>
              <a:t>and showcasing </a:t>
            </a:r>
            <a:r>
              <a:rPr lang="en-US" dirty="0">
                <a:ea typeface="+mn-lt"/>
                <a:cs typeface="+mn-lt"/>
              </a:rPr>
              <a:t>analysis </a:t>
            </a:r>
            <a:r>
              <a:rPr lang="en-US" dirty="0" smtClean="0">
                <a:ea typeface="+mn-lt"/>
                <a:cs typeface="+mn-lt"/>
              </a:rPr>
              <a:t>strategies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US" dirty="0" smtClean="0">
                <a:ea typeface="+mn-lt"/>
                <a:cs typeface="+mn-lt"/>
              </a:rPr>
              <a:t>Aims </a:t>
            </a:r>
            <a:r>
              <a:rPr lang="en-US" dirty="0">
                <a:ea typeface="+mn-lt"/>
                <a:cs typeface="+mn-lt"/>
              </a:rPr>
              <a:t>to foster adaptability, efficiency, and strategic </a:t>
            </a:r>
            <a:r>
              <a:rPr lang="en-US" dirty="0" smtClean="0">
                <a:ea typeface="+mn-lt"/>
                <a:cs typeface="+mn-lt"/>
              </a:rPr>
              <a:t>growth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45830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23857" y="552352"/>
            <a:ext cx="5496897" cy="5438874"/>
          </a:xfrm>
          <a:prstGeom prst="rect">
            <a:avLst/>
          </a:prstGeom>
          <a:gradFill flip="none" rotWithShape="1">
            <a:gsLst>
              <a:gs pos="0">
                <a:srgbClr val="E6BB9B">
                  <a:tint val="66000"/>
                  <a:satMod val="160000"/>
                </a:srgbClr>
              </a:gs>
              <a:gs pos="50000">
                <a:srgbClr val="E6BB9B">
                  <a:tint val="44500"/>
                  <a:satMod val="160000"/>
                </a:srgbClr>
              </a:gs>
              <a:gs pos="100000">
                <a:srgbClr val="E6BB9B">
                  <a:tint val="23500"/>
                  <a:satMod val="16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6974253" y="871635"/>
            <a:ext cx="2037018" cy="17541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9454487" y="862109"/>
            <a:ext cx="2037326" cy="45147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989088" y="3628974"/>
            <a:ext cx="2022183" cy="17479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912684" y="26384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14036"/>
              </p:ext>
            </p:extLst>
          </p:nvPr>
        </p:nvGraphicFramePr>
        <p:xfrm>
          <a:off x="6974253" y="2676180"/>
          <a:ext cx="2190750" cy="67056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813675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Mr. Pravesh </a:t>
                      </a: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Upadhyay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Area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Manager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Uttar Pradesh Branch Office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Blue Star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13906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09956"/>
              </p:ext>
            </p:extLst>
          </p:nvPr>
        </p:nvGraphicFramePr>
        <p:xfrm>
          <a:off x="6989088" y="5467350"/>
          <a:ext cx="2190750" cy="16764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813675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Best Branch Winner 2021-22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13906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3916"/>
              </p:ext>
            </p:extLst>
          </p:nvPr>
        </p:nvGraphicFramePr>
        <p:xfrm>
          <a:off x="9454487" y="5431155"/>
          <a:ext cx="1908175" cy="167640"/>
        </p:xfrm>
        <a:graphic>
          <a:graphicData uri="http://schemas.openxmlformats.org/drawingml/2006/table">
            <a:tbl>
              <a:tblPr firstRow="1" firstCol="1" bandRow="1"/>
              <a:tblGrid>
                <a:gridCol w="1908175">
                  <a:extLst>
                    <a:ext uri="{9D8B030D-6E8A-4147-A177-3AD203B41FA5}">
                      <a16:colId xmlns:a16="http://schemas.microsoft.com/office/drawing/2014/main" val="5126545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Office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assess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 smtClean="0"/>
              <a:t>interplay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IN" dirty="0"/>
              <a:t>Exploration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IN" dirty="0"/>
              <a:t>Empowering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961665" cy="1010842"/>
          </a:xfrm>
        </p:spPr>
        <p:txBody>
          <a:bodyPr/>
          <a:lstStyle/>
          <a:p>
            <a:pPr algn="just"/>
            <a:r>
              <a:rPr lang="en-US" dirty="0" smtClean="0"/>
              <a:t>Assess </a:t>
            </a:r>
            <a:r>
              <a:rPr lang="en-US" dirty="0"/>
              <a:t>retailer performance to enhance strategic </a:t>
            </a:r>
            <a:r>
              <a:rPr lang="en-US" dirty="0" smtClean="0"/>
              <a:t>effectiveness.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958197" cy="1010842"/>
          </a:xfrm>
        </p:spPr>
        <p:txBody>
          <a:bodyPr/>
          <a:lstStyle/>
          <a:p>
            <a:pPr algn="just"/>
            <a:r>
              <a:rPr lang="en-US" dirty="0"/>
              <a:t>Navigating the intricate interplay of demand and supply dynamics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pPr algn="just"/>
            <a:r>
              <a:rPr lang="en-US" dirty="0"/>
              <a:t>Explore avenues for business growth and new opportunities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pPr algn="just"/>
            <a:r>
              <a:rPr lang="en-US" dirty="0"/>
              <a:t>Empowering the </a:t>
            </a:r>
            <a:r>
              <a:rPr lang="en-US" dirty="0" smtClean="0"/>
              <a:t>team by </a:t>
            </a:r>
            <a:r>
              <a:rPr lang="en-US" dirty="0"/>
              <a:t>enhancing data literacy and showcasing strategies for effective data analysis.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95350"/>
            <a:ext cx="5111750" cy="542926"/>
          </a:xfrm>
        </p:spPr>
        <p:txBody>
          <a:bodyPr/>
          <a:lstStyle/>
          <a:p>
            <a:r>
              <a:rPr lang="en-IN" dirty="0" smtClean="0"/>
              <a:t>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1590675"/>
            <a:ext cx="5111750" cy="5130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</a:t>
            </a:r>
            <a:r>
              <a:rPr lang="en-US" dirty="0"/>
              <a:t>total sixty-two columns were present in the sales data. After extensive discussions with Mr. Upadhyay we concluded to narrow down our approach to </a:t>
            </a:r>
            <a:r>
              <a:rPr lang="en-US" dirty="0" smtClean="0"/>
              <a:t>seven “+one” </a:t>
            </a:r>
            <a:r>
              <a:rPr lang="en-US" dirty="0"/>
              <a:t>columns. </a:t>
            </a:r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b="1" dirty="0"/>
              <a:t>Retailer</a:t>
            </a:r>
            <a:r>
              <a:rPr lang="en-US" dirty="0"/>
              <a:t>: The entity involved in the sale of HVAC&amp;R products provided by Blue Star. A unique numeric code is allotted.</a:t>
            </a:r>
          </a:p>
          <a:p>
            <a:r>
              <a:rPr lang="en-US" dirty="0"/>
              <a:t>2. </a:t>
            </a:r>
            <a:r>
              <a:rPr lang="en-US" b="1" dirty="0"/>
              <a:t>Sales Unit</a:t>
            </a:r>
            <a:r>
              <a:rPr lang="en-US" dirty="0"/>
              <a:t>: A unit responsible for generating leads.</a:t>
            </a:r>
          </a:p>
          <a:p>
            <a:r>
              <a:rPr lang="en-US" dirty="0"/>
              <a:t>3. </a:t>
            </a:r>
            <a:r>
              <a:rPr lang="en-US" b="1" dirty="0"/>
              <a:t>Segment</a:t>
            </a:r>
            <a:r>
              <a:rPr lang="en-US" dirty="0"/>
              <a:t>: A classification system categorizing HVAC&amp;R products based on specific criteria such as type, application, or target market.</a:t>
            </a:r>
          </a:p>
          <a:p>
            <a:r>
              <a:rPr lang="en-US" dirty="0"/>
              <a:t>4. </a:t>
            </a:r>
            <a:r>
              <a:rPr lang="en-US" b="1" dirty="0"/>
              <a:t>Sales Order Date</a:t>
            </a:r>
            <a:r>
              <a:rPr lang="en-US" dirty="0"/>
              <a:t>: The date on which the sales transaction was initiated or recorded.</a:t>
            </a:r>
          </a:p>
          <a:p>
            <a:r>
              <a:rPr lang="en-US" dirty="0"/>
              <a:t>5. </a:t>
            </a:r>
            <a:r>
              <a:rPr lang="en-US" b="1" dirty="0"/>
              <a:t>Total Sales Value</a:t>
            </a:r>
            <a:r>
              <a:rPr lang="en-US" dirty="0"/>
              <a:t>: The monetary value of the total sales transaction for HVAC&amp;R products.</a:t>
            </a:r>
          </a:p>
          <a:p>
            <a:r>
              <a:rPr lang="en-US" dirty="0"/>
              <a:t>6</a:t>
            </a:r>
            <a:r>
              <a:rPr lang="en-US" b="1" dirty="0"/>
              <a:t>. Material</a:t>
            </a:r>
            <a:r>
              <a:rPr lang="en-US" dirty="0"/>
              <a:t>: The specific HVAC&amp;R product model being sold by Blue Star.</a:t>
            </a:r>
          </a:p>
          <a:p>
            <a:r>
              <a:rPr lang="en-US" dirty="0"/>
              <a:t>7. </a:t>
            </a:r>
            <a:r>
              <a:rPr lang="en-US" b="1" dirty="0"/>
              <a:t>Ship to Party Name</a:t>
            </a:r>
            <a:r>
              <a:rPr lang="en-US" dirty="0"/>
              <a:t>: A unique identifier associated with the customer to which the HVAC&amp;R products are shipped.</a:t>
            </a:r>
          </a:p>
          <a:p>
            <a:r>
              <a:rPr lang="en-US" dirty="0"/>
              <a:t>8. </a:t>
            </a:r>
            <a:r>
              <a:rPr lang="en-US" b="1" dirty="0"/>
              <a:t>Number of Missing Values</a:t>
            </a:r>
            <a:r>
              <a:rPr lang="en-US" dirty="0"/>
              <a:t>: Column-wise count of data points within the dataset where information is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71" y="2152651"/>
            <a:ext cx="5200781" cy="29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5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272" y="892176"/>
            <a:ext cx="8421688" cy="1325563"/>
          </a:xfrm>
        </p:spPr>
        <p:txBody>
          <a:bodyPr/>
          <a:lstStyle/>
          <a:p>
            <a:r>
              <a:rPr lang="en-IN" dirty="0" smtClean="0"/>
              <a:t>1. assess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35304" y="495938"/>
            <a:ext cx="4122421" cy="6076312"/>
            <a:chOff x="535304" y="495938"/>
            <a:chExt cx="4122421" cy="6076312"/>
          </a:xfrm>
        </p:grpSpPr>
        <p:pic>
          <p:nvPicPr>
            <p:cNvPr id="16" name="Picture 1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5304" y="495938"/>
              <a:ext cx="4122421" cy="2118040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4123371"/>
              <a:ext cx="1847850" cy="244887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35305" y="2671127"/>
              <a:ext cx="37509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sz="1600" dirty="0" smtClean="0"/>
                <a:t>High standard deviation.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sz="1600" dirty="0" smtClean="0"/>
                <a:t>Negative Values.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F</a:t>
              </a:r>
              <a:r>
                <a:rPr lang="en-US" sz="1600" dirty="0" smtClean="0"/>
                <a:t>ew </a:t>
              </a:r>
              <a:r>
                <a:rPr lang="en-US" sz="1600" dirty="0"/>
                <a:t>exceptionally high sales </a:t>
              </a:r>
              <a:r>
                <a:rPr lang="en-US" sz="1600" dirty="0" smtClean="0"/>
                <a:t>values.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Concentrated </a:t>
              </a:r>
              <a:r>
                <a:rPr lang="en-US" sz="1600" dirty="0"/>
                <a:t>in the lower </a:t>
              </a:r>
              <a:r>
                <a:rPr lang="en-US" sz="1600" dirty="0" smtClean="0"/>
                <a:t>range.</a:t>
              </a:r>
              <a:endParaRPr lang="en-IN" sz="16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86251" y="251778"/>
            <a:ext cx="7370445" cy="3742788"/>
            <a:chOff x="4286251" y="251778"/>
            <a:chExt cx="7370445" cy="3742788"/>
          </a:xfrm>
        </p:grpSpPr>
        <p:graphicFrame>
          <p:nvGraphicFramePr>
            <p:cNvPr id="25" name="Chart 24"/>
            <p:cNvGraphicFramePr/>
            <p:nvPr>
              <p:extLst>
                <p:ext uri="{D42A27DB-BD31-4B8C-83A1-F6EECF244321}">
                  <p14:modId xmlns:p14="http://schemas.microsoft.com/office/powerpoint/2010/main" val="323172520"/>
                </p:ext>
              </p:extLst>
            </p:nvPr>
          </p:nvGraphicFramePr>
          <p:xfrm>
            <a:off x="7088506" y="251778"/>
            <a:ext cx="4568190" cy="2362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4286251" y="2671127"/>
              <a:ext cx="24307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sz="1600" dirty="0"/>
                <a:t>Top Performer: “EA</a:t>
              </a:r>
              <a:r>
                <a:rPr lang="en-IN" sz="1600" dirty="0" smtClean="0"/>
                <a:t>”, </a:t>
              </a:r>
              <a:r>
                <a:rPr lang="en-US" sz="1600" dirty="0"/>
                <a:t>90.33% of the total sales </a:t>
              </a:r>
              <a:r>
                <a:rPr lang="en-US" sz="1600" dirty="0" smtClean="0"/>
                <a:t>value.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“FT2” worst, only 1 lead.</a:t>
              </a:r>
              <a:endParaRPr lang="en-IN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29172" y="2675254"/>
            <a:ext cx="7962802" cy="4038917"/>
            <a:chOff x="4029172" y="2675254"/>
            <a:chExt cx="7962802" cy="4038917"/>
          </a:xfrm>
        </p:grpSpPr>
        <p:graphicFrame>
          <p:nvGraphicFramePr>
            <p:cNvPr id="27" name="Chart 26"/>
            <p:cNvGraphicFramePr/>
            <p:nvPr>
              <p:extLst>
                <p:ext uri="{D42A27DB-BD31-4B8C-83A1-F6EECF244321}">
                  <p14:modId xmlns:p14="http://schemas.microsoft.com/office/powerpoint/2010/main" val="1801853922"/>
                </p:ext>
              </p:extLst>
            </p:nvPr>
          </p:nvGraphicFramePr>
          <p:xfrm>
            <a:off x="4029172" y="4123371"/>
            <a:ext cx="2987869" cy="2590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9" name="Chart 28"/>
            <p:cNvGraphicFramePr/>
            <p:nvPr>
              <p:extLst>
                <p:ext uri="{D42A27DB-BD31-4B8C-83A1-F6EECF244321}">
                  <p14:modId xmlns:p14="http://schemas.microsoft.com/office/powerpoint/2010/main" val="1627429352"/>
                </p:ext>
              </p:extLst>
            </p:nvPr>
          </p:nvGraphicFramePr>
          <p:xfrm>
            <a:off x="7712463" y="4123371"/>
            <a:ext cx="3165087" cy="2583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7017041" y="2675254"/>
              <a:ext cx="49749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sz="1600" dirty="0"/>
                <a:t>Top </a:t>
              </a:r>
              <a:r>
                <a:rPr lang="en-IN" sz="1600" dirty="0" smtClean="0"/>
                <a:t>Performer: </a:t>
              </a:r>
              <a:r>
                <a:rPr lang="en-IN" sz="1600" dirty="0"/>
                <a:t>Retailer “095</a:t>
              </a:r>
              <a:r>
                <a:rPr lang="en-IN" sz="1600" dirty="0" smtClean="0"/>
                <a:t>”,</a:t>
              </a:r>
              <a:r>
                <a:rPr lang="en-US" sz="1600" dirty="0"/>
                <a:t> 50% of the total sales volume, 49.33% to the overall </a:t>
              </a:r>
              <a:r>
                <a:rPr lang="en-US" sz="1600" dirty="0" smtClean="0"/>
                <a:t>revenue.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Lowest </a:t>
              </a:r>
              <a:r>
                <a:rPr lang="en-US" sz="1600" dirty="0"/>
                <a:t>total sales volume of 19 orders by “082</a:t>
              </a:r>
              <a:r>
                <a:rPr lang="en-US" sz="1600" dirty="0" smtClean="0"/>
                <a:t>”.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Lowest </a:t>
              </a:r>
              <a:r>
                <a:rPr lang="en-US" sz="1600" dirty="0"/>
                <a:t>financial contribution by “083” of ₹</a:t>
              </a:r>
              <a:r>
                <a:rPr lang="en-US" sz="1600" dirty="0" smtClean="0"/>
                <a:t>13,74,850.00.</a:t>
              </a:r>
              <a:endParaRPr lang="en-I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9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46107"/>
            <a:ext cx="8421688" cy="1325563"/>
          </a:xfrm>
        </p:spPr>
        <p:txBody>
          <a:bodyPr/>
          <a:lstStyle/>
          <a:p>
            <a:r>
              <a:rPr lang="en-US" dirty="0" smtClean="0"/>
              <a:t>2. interplay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1342258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smtClean="0"/>
              <a:t>DOMINANCE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1849483"/>
            <a:ext cx="4238862" cy="1057308"/>
          </a:xfrm>
        </p:spPr>
        <p:txBody>
          <a:bodyPr/>
          <a:lstStyle/>
          <a:p>
            <a:pPr algn="just"/>
            <a:r>
              <a:rPr lang="en-US" dirty="0"/>
              <a:t>"</a:t>
            </a:r>
            <a:r>
              <a:rPr lang="en-US" b="1" dirty="0"/>
              <a:t>Food Processing</a:t>
            </a:r>
            <a:r>
              <a:rPr lang="en-US" dirty="0"/>
              <a:t>" and </a:t>
            </a:r>
            <a:r>
              <a:rPr lang="en-US" dirty="0" smtClean="0"/>
              <a:t>“</a:t>
            </a:r>
            <a:r>
              <a:rPr lang="en-US" b="1" dirty="0" smtClean="0"/>
              <a:t>Dealers</a:t>
            </a:r>
            <a:r>
              <a:rPr lang="en-US" dirty="0" smtClean="0"/>
              <a:t>", </a:t>
            </a:r>
            <a:r>
              <a:rPr lang="en-US" dirty="0"/>
              <a:t>emerged as dominant contributors to the overall sales values. "</a:t>
            </a:r>
            <a:r>
              <a:rPr lang="en-US" b="1" dirty="0"/>
              <a:t>Hotels &amp; </a:t>
            </a:r>
            <a:r>
              <a:rPr lang="en-US" b="1" dirty="0" smtClean="0"/>
              <a:t>Restaurant</a:t>
            </a:r>
            <a:r>
              <a:rPr lang="en-US" dirty="0" smtClean="0"/>
              <a:t>“, “</a:t>
            </a:r>
            <a:r>
              <a:rPr lang="en-US" b="1" dirty="0" smtClean="0"/>
              <a:t>B2B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b="1" dirty="0" smtClean="0"/>
              <a:t>Pharma</a:t>
            </a:r>
            <a:r>
              <a:rPr lang="en-US" dirty="0" smtClean="0"/>
              <a:t>" contributed to 80% of sales.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83737" y="3163699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PINNACLITY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83738" y="3626824"/>
            <a:ext cx="4240788" cy="1057308"/>
          </a:xfrm>
        </p:spPr>
        <p:txBody>
          <a:bodyPr/>
          <a:lstStyle/>
          <a:p>
            <a:pPr algn="just"/>
            <a:r>
              <a:rPr lang="en-US" dirty="0" smtClean="0"/>
              <a:t>Of total 245, the </a:t>
            </a:r>
            <a:r>
              <a:rPr lang="en-US" dirty="0"/>
              <a:t>top-performing models </a:t>
            </a:r>
            <a:r>
              <a:rPr lang="en-US" dirty="0" smtClean="0"/>
              <a:t>were </a:t>
            </a:r>
            <a:r>
              <a:rPr lang="en-US" dirty="0" smtClean="0"/>
              <a:t>K</a:t>
            </a:r>
            <a:r>
              <a:rPr lang="en-IN" b="1" dirty="0" smtClean="0"/>
              <a:t>ORAL18CDL, KORAL12FGDP</a:t>
            </a:r>
            <a:r>
              <a:rPr lang="en-IN" b="1" dirty="0"/>
              <a:t>, RUAH04012CS-O, RUAH01015KP-I, </a:t>
            </a:r>
            <a:r>
              <a:rPr lang="en-IN" b="1" dirty="0" smtClean="0"/>
              <a:t>RUAH02015KP-I </a:t>
            </a:r>
            <a:r>
              <a:rPr lang="en-IN" dirty="0" smtClean="0"/>
              <a:t>and </a:t>
            </a:r>
            <a:r>
              <a:rPr lang="en-IN" b="1" dirty="0" smtClean="0"/>
              <a:t>RUAH02012KP-O</a:t>
            </a:r>
            <a:r>
              <a:rPr lang="en-IN" dirty="0" smtClean="0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03321" y="390848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TRUST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4237" y="4398511"/>
            <a:ext cx="4466832" cy="105730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RELIANCE PROJECT &amp; PROPERTY, A.K. ENGINEERING, and Star Refrigeration &amp; Air Conditioning collectively demonstrated their trust by contributing a total of </a:t>
            </a:r>
            <a:r>
              <a:rPr lang="en-US" b="1" dirty="0"/>
              <a:t>₹5.35 crores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36" y="5456778"/>
            <a:ext cx="3810330" cy="1082134"/>
          </a:xfrm>
          <a:prstGeom prst="rect">
            <a:avLst/>
          </a:prstGeom>
        </p:spPr>
      </p:pic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14" name="Chart 13"/>
              <p:cNvGraphicFramePr/>
              <p:nvPr>
                <p:extLst>
                  <p:ext uri="{D42A27DB-BD31-4B8C-83A1-F6EECF244321}">
                    <p14:modId xmlns:p14="http://schemas.microsoft.com/office/powerpoint/2010/main" val="2101822755"/>
                  </p:ext>
                </p:extLst>
              </p:nvPr>
            </p:nvGraphicFramePr>
            <p:xfrm>
              <a:off x="6350602" y="978914"/>
              <a:ext cx="5588000" cy="3078736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4" name="Chart 1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0602" y="978914"/>
                <a:ext cx="5588000" cy="307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16" name="Chart 15"/>
              <p:cNvGraphicFramePr/>
              <p:nvPr>
                <p:extLst>
                  <p:ext uri="{D42A27DB-BD31-4B8C-83A1-F6EECF244321}">
                    <p14:modId xmlns:p14="http://schemas.microsoft.com/office/powerpoint/2010/main" val="3074421238"/>
                  </p:ext>
                </p:extLst>
              </p:nvPr>
            </p:nvGraphicFramePr>
            <p:xfrm>
              <a:off x="1374634" y="4571999"/>
              <a:ext cx="4685813" cy="2149475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6" name="Chart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4634" y="4571999"/>
                <a:ext cx="4685813" cy="21494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285" y="915942"/>
            <a:ext cx="3139440" cy="614693"/>
          </a:xfrm>
        </p:spPr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9429" y="1915660"/>
            <a:ext cx="5433204" cy="1418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TRENDS and </a:t>
            </a:r>
          </a:p>
          <a:p>
            <a:r>
              <a:rPr lang="en-US" dirty="0" smtClean="0"/>
              <a:t>GROWING MARKET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1228" y="2939285"/>
            <a:ext cx="4431423" cy="369964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Q1 2022: </a:t>
            </a:r>
            <a:r>
              <a:rPr lang="en-US" dirty="0"/>
              <a:t> ₹3.87 </a:t>
            </a:r>
            <a:r>
              <a:rPr lang="en-US" dirty="0" smtClean="0"/>
              <a:t>Crores.</a:t>
            </a:r>
          </a:p>
          <a:p>
            <a:pPr algn="just">
              <a:spcBef>
                <a:spcPts val="0"/>
              </a:spcBef>
            </a:pPr>
            <a:r>
              <a:rPr lang="en-US" dirty="0" smtClean="0"/>
              <a:t>Q2 </a:t>
            </a:r>
            <a:r>
              <a:rPr lang="en-US" dirty="0"/>
              <a:t>2022: ₹</a:t>
            </a:r>
            <a:r>
              <a:rPr lang="en-US" dirty="0" smtClean="0"/>
              <a:t>4.95 Crores sales </a:t>
            </a:r>
            <a:r>
              <a:rPr lang="en-US" dirty="0"/>
              <a:t>spike</a:t>
            </a:r>
            <a:r>
              <a:rPr lang="en-US" dirty="0" smtClean="0"/>
              <a:t>.</a:t>
            </a:r>
          </a:p>
          <a:p>
            <a:pPr algn="just">
              <a:spcBef>
                <a:spcPts val="0"/>
              </a:spcBef>
            </a:pPr>
            <a:r>
              <a:rPr lang="en-US" dirty="0" smtClean="0"/>
              <a:t>Summer peaks in July 2022: ₹3.32 Crores total </a:t>
            </a:r>
            <a:r>
              <a:rPr lang="en-US" dirty="0"/>
              <a:t>sales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Q4 2022: ₹5.4 Lakhs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Q4 2023: ₹1.43 Crores surge, reflecting market demand. </a:t>
            </a:r>
            <a:endParaRPr lang="en-US" dirty="0" smtClean="0"/>
          </a:p>
          <a:p>
            <a:pPr algn="just"/>
            <a:r>
              <a:rPr lang="en-US" dirty="0" smtClean="0"/>
              <a:t>Sales of Dairy, Pack House, Ice Cream and Poultry grew after the summer </a:t>
            </a:r>
            <a:r>
              <a:rPr lang="en-US" dirty="0"/>
              <a:t>season contributing a total of </a:t>
            </a:r>
            <a:r>
              <a:rPr lang="en-US" dirty="0" smtClean="0"/>
              <a:t>₹0.95 Crores indicative of new markets.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917620837"/>
              </p:ext>
            </p:extLst>
          </p:nvPr>
        </p:nvGraphicFramePr>
        <p:xfrm>
          <a:off x="6567170" y="700955"/>
          <a:ext cx="5624830" cy="279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1799885"/>
              </p:ext>
            </p:extLst>
          </p:nvPr>
        </p:nvGraphicFramePr>
        <p:xfrm>
          <a:off x="5886450" y="3625022"/>
          <a:ext cx="6305550" cy="3013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21" y="541175"/>
            <a:ext cx="5111750" cy="560209"/>
          </a:xfrm>
        </p:spPr>
        <p:txBody>
          <a:bodyPr/>
          <a:lstStyle/>
          <a:p>
            <a:r>
              <a:rPr lang="en-IN" dirty="0"/>
              <a:t>Empowering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083" y="1401178"/>
            <a:ext cx="3844407" cy="48360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/>
              <a:t>substantial </a:t>
            </a:r>
            <a:r>
              <a:rPr lang="en-US" dirty="0" smtClean="0"/>
              <a:t>problem of </a:t>
            </a:r>
            <a:r>
              <a:rPr lang="en-US" dirty="0"/>
              <a:t>missing </a:t>
            </a:r>
            <a:r>
              <a:rPr lang="en-US" dirty="0" smtClean="0"/>
              <a:t>values, </a:t>
            </a:r>
            <a:r>
              <a:rPr lang="en-US" dirty="0"/>
              <a:t>primarily attributed to data </a:t>
            </a:r>
            <a:r>
              <a:rPr lang="en-US" dirty="0" smtClean="0"/>
              <a:t>illiteracy.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52791263"/>
              </p:ext>
            </p:extLst>
          </p:nvPr>
        </p:nvGraphicFramePr>
        <p:xfrm>
          <a:off x="1190096" y="2184578"/>
          <a:ext cx="4132380" cy="2062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81524013"/>
              </p:ext>
            </p:extLst>
          </p:nvPr>
        </p:nvGraphicFramePr>
        <p:xfrm>
          <a:off x="1190096" y="4547327"/>
          <a:ext cx="4132380" cy="1947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70032" y="126917"/>
            <a:ext cx="4383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noProof="1"/>
              <a:t>Python and Excel were used to showcase the strengths of each tool for different aspects of the analysis.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spc="50" noProof="1">
                <a:solidFill>
                  <a:prstClr val="black">
                    <a:lumMod val="75000"/>
                    <a:lumOff val="25000"/>
                  </a:prstClr>
                </a:solidFill>
              </a:rPr>
              <a:t>Libraries such as numpy, pandas and seaborn and straightforward syntax made it accessible for initial analysis.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spc="50" dirty="0">
                <a:solidFill>
                  <a:srgbClr val="404040"/>
                </a:solidFill>
              </a:rPr>
              <a:t>Excel was used particularly for specific subsets of the data for creating visually appealing reports as it is accessible to all stakeholders of the team.</a:t>
            </a:r>
            <a:endParaRPr lang="en-US" sz="1400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032" y="2373686"/>
            <a:ext cx="4383768" cy="1873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032" y="4510094"/>
            <a:ext cx="4383768" cy="19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9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 smtClean="0"/>
              <a:t>Swot 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60065575"/>
              </p:ext>
            </p:extLst>
          </p:nvPr>
        </p:nvGraphicFramePr>
        <p:xfrm>
          <a:off x="-1185149" y="283633"/>
          <a:ext cx="9086501" cy="629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5446" y="1008186"/>
            <a:ext cx="2465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Effective Sales Unit ("EA</a:t>
            </a:r>
            <a:r>
              <a:rPr lang="en-IN" b="1" dirty="0" smtClean="0"/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Key Retailer Success ("095</a:t>
            </a:r>
            <a:r>
              <a:rPr lang="en-IN" b="1" dirty="0" smtClean="0"/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Dominant Segments ("Food Processing" and "Pharma")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576320" y="1008186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Operational </a:t>
            </a:r>
            <a:r>
              <a:rPr lang="en-IN" b="1" dirty="0" smtClean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Illiteracy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34720" y="3749040"/>
            <a:ext cx="231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Replication of Successful </a:t>
            </a:r>
            <a:r>
              <a:rPr lang="en-IN" b="1" dirty="0" smtClean="0"/>
              <a:t>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Tailored Strategies for </a:t>
            </a:r>
            <a:r>
              <a:rPr lang="en-IN" b="1" dirty="0" smtClean="0"/>
              <a:t>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Emerging Markets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576320" y="3791276"/>
            <a:ext cx="226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Variability in Total </a:t>
            </a:r>
            <a:r>
              <a:rPr lang="en-US" b="1" dirty="0" smtClean="0"/>
              <a:t>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Seasonal </a:t>
            </a:r>
            <a:r>
              <a:rPr lang="en-IN" b="1" dirty="0" smtClean="0"/>
              <a:t>Fluctuations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Quality and Recording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458107" y="3163443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000" b="1" dirty="0" smtClean="0">
                <a:solidFill>
                  <a:schemeClr val="accent1">
                    <a:lumMod val="50000"/>
                  </a:schemeClr>
                </a:solidFill>
              </a:rPr>
              <a:t>STRENGTH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8101" y="3163442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 smtClean="0">
                <a:solidFill>
                  <a:schemeClr val="accent1">
                    <a:lumMod val="50000"/>
                  </a:schemeClr>
                </a:solidFill>
              </a:rPr>
              <a:t>WEAKNESS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8502" y="3502819"/>
            <a:ext cx="1109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000" b="1" dirty="0" smtClean="0">
                <a:solidFill>
                  <a:schemeClr val="accent1">
                    <a:lumMod val="50000"/>
                  </a:schemeClr>
                </a:solidFill>
              </a:rPr>
              <a:t>OPPORTUNITY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8094" y="3502818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 smtClean="0">
                <a:solidFill>
                  <a:schemeClr val="accent1">
                    <a:lumMod val="50000"/>
                  </a:schemeClr>
                </a:solidFill>
              </a:rPr>
              <a:t>THREAT</a:t>
            </a:r>
            <a:endParaRPr lang="en-IN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4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1845F9-C5F4-4AA5-BA9E-EC2182E91488}">
  <ds:schemaRefs>
    <ds:schemaRef ds:uri="230e9df3-be65-4c73-a93b-d1236ebd677e"/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5304</TotalTime>
  <Words>791</Words>
  <Application>Microsoft Office PowerPoint</Application>
  <PresentationFormat>Widescreen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Tenorite</vt:lpstr>
      <vt:lpstr>Times New Roman</vt:lpstr>
      <vt:lpstr>Monoline</vt:lpstr>
      <vt:lpstr>Data-Driven Optimization for B2B HVAC&amp;R Operations</vt:lpstr>
      <vt:lpstr>Blue Star</vt:lpstr>
      <vt:lpstr>expectations</vt:lpstr>
      <vt:lpstr>DATA</vt:lpstr>
      <vt:lpstr>1. assess</vt:lpstr>
      <vt:lpstr>2. interplay</vt:lpstr>
      <vt:lpstr>Exploration</vt:lpstr>
      <vt:lpstr>Empowering</vt:lpstr>
      <vt:lpstr>Swot 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dell</dc:creator>
  <cp:lastModifiedBy>dell</cp:lastModifiedBy>
  <cp:revision>91</cp:revision>
  <dcterms:created xsi:type="dcterms:W3CDTF">2023-12-21T19:10:39Z</dcterms:created>
  <dcterms:modified xsi:type="dcterms:W3CDTF">2023-12-28T06:54:39Z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